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1A86D81-78AC-4355-A897-F0A2B9A01381}" type="datetimeFigureOut">
              <a:rPr lang="en-US" smtClean="0"/>
              <a:t>4/25/2013</a:t>
            </a:fld>
            <a:endParaRPr lang="en-US"/>
          </a:p>
        </p:txBody>
      </p:sp>
      <p:sp>
        <p:nvSpPr>
          <p:cNvPr id="16" name="Slide Number Placeholder 15"/>
          <p:cNvSpPr>
            <a:spLocks noGrp="1"/>
          </p:cNvSpPr>
          <p:nvPr>
            <p:ph type="sldNum" sz="quarter" idx="11"/>
          </p:nvPr>
        </p:nvSpPr>
        <p:spPr/>
        <p:txBody>
          <a:bodyPr/>
          <a:lstStyle/>
          <a:p>
            <a:fld id="{69632477-C4CA-4AB1-9742-488A1EA76FE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86D81-78AC-4355-A897-F0A2B9A0138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32477-C4CA-4AB1-9742-488A1EA76F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86D81-78AC-4355-A897-F0A2B9A0138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32477-C4CA-4AB1-9742-488A1EA76F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1A86D81-78AC-4355-A897-F0A2B9A01381}" type="datetimeFigureOut">
              <a:rPr lang="en-US" smtClean="0"/>
              <a:t>4/25/2013</a:t>
            </a:fld>
            <a:endParaRPr lang="en-US"/>
          </a:p>
        </p:txBody>
      </p:sp>
      <p:sp>
        <p:nvSpPr>
          <p:cNvPr id="15" name="Slide Number Placeholder 14"/>
          <p:cNvSpPr>
            <a:spLocks noGrp="1"/>
          </p:cNvSpPr>
          <p:nvPr>
            <p:ph type="sldNum" sz="quarter" idx="15"/>
          </p:nvPr>
        </p:nvSpPr>
        <p:spPr/>
        <p:txBody>
          <a:bodyPr/>
          <a:lstStyle>
            <a:lvl1pPr algn="ctr">
              <a:defRPr/>
            </a:lvl1pPr>
          </a:lstStyle>
          <a:p>
            <a:fld id="{69632477-C4CA-4AB1-9742-488A1EA76FE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86D81-78AC-4355-A897-F0A2B9A0138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32477-C4CA-4AB1-9742-488A1EA76FE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A86D81-78AC-4355-A897-F0A2B9A01381}"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32477-C4CA-4AB1-9742-488A1EA76FE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9632477-C4CA-4AB1-9742-488A1EA76FE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1A86D81-78AC-4355-A897-F0A2B9A01381}" type="datetimeFigureOut">
              <a:rPr lang="en-US" smtClean="0"/>
              <a:t>4/25/2013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A86D81-78AC-4355-A897-F0A2B9A01381}"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632477-C4CA-4AB1-9742-488A1EA76FE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86D81-78AC-4355-A897-F0A2B9A01381}"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632477-C4CA-4AB1-9742-488A1EA76F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1A86D81-78AC-4355-A897-F0A2B9A01381}" type="datetimeFigureOut">
              <a:rPr lang="en-US" smtClean="0"/>
              <a:t>4/25/2013</a:t>
            </a:fld>
            <a:endParaRPr lang="en-US"/>
          </a:p>
        </p:txBody>
      </p:sp>
      <p:sp>
        <p:nvSpPr>
          <p:cNvPr id="9" name="Slide Number Placeholder 8"/>
          <p:cNvSpPr>
            <a:spLocks noGrp="1"/>
          </p:cNvSpPr>
          <p:nvPr>
            <p:ph type="sldNum" sz="quarter" idx="15"/>
          </p:nvPr>
        </p:nvSpPr>
        <p:spPr/>
        <p:txBody>
          <a:bodyPr/>
          <a:lstStyle/>
          <a:p>
            <a:fld id="{69632477-C4CA-4AB1-9742-488A1EA76FE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1A86D81-78AC-4355-A897-F0A2B9A01381}" type="datetimeFigureOut">
              <a:rPr lang="en-US" smtClean="0"/>
              <a:t>4/25/2013</a:t>
            </a:fld>
            <a:endParaRPr lang="en-US"/>
          </a:p>
        </p:txBody>
      </p:sp>
      <p:sp>
        <p:nvSpPr>
          <p:cNvPr id="9" name="Slide Number Placeholder 8"/>
          <p:cNvSpPr>
            <a:spLocks noGrp="1"/>
          </p:cNvSpPr>
          <p:nvPr>
            <p:ph type="sldNum" sz="quarter" idx="11"/>
          </p:nvPr>
        </p:nvSpPr>
        <p:spPr/>
        <p:txBody>
          <a:bodyPr/>
          <a:lstStyle/>
          <a:p>
            <a:fld id="{69632477-C4CA-4AB1-9742-488A1EA76FE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1A86D81-78AC-4355-A897-F0A2B9A01381}" type="datetimeFigureOut">
              <a:rPr lang="en-US" smtClean="0"/>
              <a:t>4/25/2013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9632477-C4CA-4AB1-9742-488A1EA76FE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Dissent and Discontent</a:t>
            </a:r>
            <a:endParaRPr lang="en-US" dirty="0"/>
          </a:p>
        </p:txBody>
      </p:sp>
      <p:sp>
        <p:nvSpPr>
          <p:cNvPr id="2" name="Title 1"/>
          <p:cNvSpPr>
            <a:spLocks noGrp="1"/>
          </p:cNvSpPr>
          <p:nvPr>
            <p:ph type="ctrTitle"/>
          </p:nvPr>
        </p:nvSpPr>
        <p:spPr/>
        <p:txBody>
          <a:bodyPr/>
          <a:lstStyle/>
          <a:p>
            <a:r>
              <a:rPr lang="en-US" dirty="0" smtClean="0"/>
              <a:t>Ch 17 </a:t>
            </a:r>
            <a:br>
              <a:rPr lang="en-US" dirty="0" smtClean="0"/>
            </a:br>
            <a:r>
              <a:rPr lang="en-US" dirty="0" smtClean="0"/>
              <a:t>Section 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were some groups of Americans dissatisfied with  conditions in post war America?</a:t>
            </a:r>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pic>
        <p:nvPicPr>
          <p:cNvPr id="4" name="Picture 3" descr="50s family 1.jpg"/>
          <p:cNvPicPr>
            <a:picLocks noChangeAspect="1"/>
          </p:cNvPicPr>
          <p:nvPr/>
        </p:nvPicPr>
        <p:blipFill>
          <a:blip r:embed="rId2" cstate="print"/>
          <a:stretch>
            <a:fillRect/>
          </a:stretch>
        </p:blipFill>
        <p:spPr>
          <a:xfrm>
            <a:off x="533400" y="4267200"/>
            <a:ext cx="2247900" cy="2038350"/>
          </a:xfrm>
          <a:prstGeom prst="rect">
            <a:avLst/>
          </a:prstGeom>
          <a:ln>
            <a:noFill/>
          </a:ln>
          <a:effectLst>
            <a:softEdge rad="112500"/>
          </a:effectLst>
        </p:spPr>
      </p:pic>
      <p:pic>
        <p:nvPicPr>
          <p:cNvPr id="5" name="Picture 4" descr="1950s culture.jpg"/>
          <p:cNvPicPr>
            <a:picLocks noChangeAspect="1"/>
          </p:cNvPicPr>
          <p:nvPr/>
        </p:nvPicPr>
        <p:blipFill>
          <a:blip r:embed="rId3" cstate="print"/>
          <a:stretch>
            <a:fillRect/>
          </a:stretch>
        </p:blipFill>
        <p:spPr>
          <a:xfrm>
            <a:off x="2819400" y="3429000"/>
            <a:ext cx="3797300" cy="2989511"/>
          </a:xfrm>
          <a:prstGeom prst="rect">
            <a:avLst/>
          </a:prstGeom>
          <a:ln>
            <a:noFill/>
          </a:ln>
          <a:effectLst>
            <a:softEdge rad="112500"/>
          </a:effectLst>
        </p:spPr>
      </p:pic>
      <p:pic>
        <p:nvPicPr>
          <p:cNvPr id="6" name="Picture 5" descr="50s family 2.jpg"/>
          <p:cNvPicPr>
            <a:picLocks noChangeAspect="1"/>
          </p:cNvPicPr>
          <p:nvPr/>
        </p:nvPicPr>
        <p:blipFill>
          <a:blip r:embed="rId4" cstate="print"/>
          <a:stretch>
            <a:fillRect/>
          </a:stretch>
        </p:blipFill>
        <p:spPr>
          <a:xfrm>
            <a:off x="6400800" y="2133600"/>
            <a:ext cx="2533650" cy="2013739"/>
          </a:xfrm>
          <a:prstGeom prst="rect">
            <a:avLst/>
          </a:prstGeom>
          <a:ln>
            <a:noFill/>
          </a:ln>
          <a:effectLst>
            <a:softEdge rad="112500"/>
          </a:effectLst>
        </p:spPr>
      </p:pic>
      <p:pic>
        <p:nvPicPr>
          <p:cNvPr id="8" name="Picture 7" descr="Howdy-DoodyBuffalo-Bob.jpg"/>
          <p:cNvPicPr>
            <a:picLocks noChangeAspect="1"/>
          </p:cNvPicPr>
          <p:nvPr/>
        </p:nvPicPr>
        <p:blipFill>
          <a:blip r:embed="rId5" cstate="print"/>
          <a:stretch>
            <a:fillRect/>
          </a:stretch>
        </p:blipFill>
        <p:spPr>
          <a:xfrm>
            <a:off x="6553200" y="4495800"/>
            <a:ext cx="2455164" cy="205282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 from critics:</a:t>
            </a:r>
          </a:p>
          <a:p>
            <a:pPr lvl="1"/>
            <a:r>
              <a:rPr lang="en-US" dirty="0" smtClean="0"/>
              <a:t>Why do minorities not get equal opportunities?</a:t>
            </a:r>
          </a:p>
          <a:p>
            <a:pPr lvl="1"/>
            <a:r>
              <a:rPr lang="en-US" dirty="0" smtClean="0"/>
              <a:t>Do suburbs, shopping centers, and an unending supply of gadgets represent a better life?</a:t>
            </a:r>
          </a:p>
          <a:p>
            <a:pPr lvl="1"/>
            <a:r>
              <a:rPr lang="en-US" dirty="0" smtClean="0"/>
              <a:t>Does advertising have to much power to mold society?</a:t>
            </a:r>
            <a:endParaRPr lang="en-US" dirty="0" smtClean="0"/>
          </a:p>
          <a:p>
            <a:endParaRPr lang="en-US" dirty="0" smtClean="0"/>
          </a:p>
          <a:p>
            <a:r>
              <a:rPr lang="en-US" dirty="0" smtClean="0"/>
              <a:t>Have Americans sacrificed their individualism in order to fit into the larger community?</a:t>
            </a:r>
          </a:p>
          <a:p>
            <a:pPr lvl="1"/>
            <a:r>
              <a:rPr lang="en-US" dirty="0" smtClean="0"/>
              <a:t>Themes of alienation in literature</a:t>
            </a:r>
          </a:p>
          <a:p>
            <a:pPr lvl="2"/>
            <a:r>
              <a:rPr lang="en-US" dirty="0" smtClean="0"/>
              <a:t>Catcher in the Rye</a:t>
            </a:r>
          </a:p>
          <a:p>
            <a:pPr lvl="1"/>
            <a:endParaRPr lang="en-US" dirty="0" smtClean="0"/>
          </a:p>
        </p:txBody>
      </p:sp>
      <p:sp>
        <p:nvSpPr>
          <p:cNvPr id="3" name="Title 2"/>
          <p:cNvSpPr>
            <a:spLocks noGrp="1"/>
          </p:cNvSpPr>
          <p:nvPr>
            <p:ph type="title"/>
          </p:nvPr>
        </p:nvSpPr>
        <p:spPr/>
        <p:txBody>
          <a:bodyPr/>
          <a:lstStyle/>
          <a:p>
            <a:pPr algn="ctr"/>
            <a:r>
              <a:rPr lang="en-US" dirty="0" smtClean="0"/>
              <a:t>Rejecting 50’s Culture</a:t>
            </a:r>
            <a:endParaRPr lang="en-US" dirty="0"/>
          </a:p>
        </p:txBody>
      </p:sp>
      <p:pic>
        <p:nvPicPr>
          <p:cNvPr id="4" name="Picture 3" descr="1950s culture.jpg"/>
          <p:cNvPicPr>
            <a:picLocks noChangeAspect="1"/>
          </p:cNvPicPr>
          <p:nvPr/>
        </p:nvPicPr>
        <p:blipFill>
          <a:blip r:embed="rId2" cstate="print"/>
          <a:stretch>
            <a:fillRect/>
          </a:stretch>
        </p:blipFill>
        <p:spPr>
          <a:xfrm>
            <a:off x="6891290" y="304800"/>
            <a:ext cx="2252710" cy="177349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group of writers/artist  who refuse conform to accepted ways of dressing, thinking, and acting</a:t>
            </a:r>
          </a:p>
          <a:p>
            <a:pPr lvl="1"/>
            <a:r>
              <a:rPr lang="en-US" dirty="0" smtClean="0"/>
              <a:t>Blast conformity and materialism in society</a:t>
            </a:r>
          </a:p>
          <a:p>
            <a:pPr lvl="1"/>
            <a:r>
              <a:rPr lang="en-US" dirty="0" smtClean="0"/>
              <a:t>Jack Kerouac</a:t>
            </a:r>
          </a:p>
          <a:p>
            <a:pPr lvl="1"/>
            <a:r>
              <a:rPr lang="en-US" dirty="0" smtClean="0"/>
              <a:t>Alan Ginsberg</a:t>
            </a:r>
          </a:p>
          <a:p>
            <a:pPr lvl="1"/>
            <a:r>
              <a:rPr lang="en-US" dirty="0" smtClean="0"/>
              <a:t>William S. </a:t>
            </a:r>
            <a:r>
              <a:rPr lang="en-US" dirty="0" smtClean="0"/>
              <a:t>B</a:t>
            </a:r>
            <a:r>
              <a:rPr lang="en-US" dirty="0" smtClean="0"/>
              <a:t>urroughs</a:t>
            </a: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B</a:t>
            </a:r>
            <a:r>
              <a:rPr lang="en-US" dirty="0" smtClean="0"/>
              <a:t>eatniks</a:t>
            </a:r>
            <a:endParaRPr lang="en-US" dirty="0"/>
          </a:p>
        </p:txBody>
      </p:sp>
      <p:pic>
        <p:nvPicPr>
          <p:cNvPr id="4" name="Picture 3" descr="kerouac.jpg"/>
          <p:cNvPicPr>
            <a:picLocks noChangeAspect="1"/>
          </p:cNvPicPr>
          <p:nvPr/>
        </p:nvPicPr>
        <p:blipFill>
          <a:blip r:embed="rId2" cstate="print"/>
          <a:stretch>
            <a:fillRect/>
          </a:stretch>
        </p:blipFill>
        <p:spPr>
          <a:xfrm>
            <a:off x="533400" y="4495800"/>
            <a:ext cx="2409825" cy="1895475"/>
          </a:xfrm>
          <a:prstGeom prst="rect">
            <a:avLst/>
          </a:prstGeom>
          <a:ln>
            <a:noFill/>
          </a:ln>
          <a:effectLst>
            <a:softEdge rad="112500"/>
          </a:effectLst>
        </p:spPr>
      </p:pic>
      <p:pic>
        <p:nvPicPr>
          <p:cNvPr id="5" name="Picture 4" descr="ginsberg.jpg"/>
          <p:cNvPicPr>
            <a:picLocks noChangeAspect="1"/>
          </p:cNvPicPr>
          <p:nvPr/>
        </p:nvPicPr>
        <p:blipFill>
          <a:blip r:embed="rId3" cstate="print"/>
          <a:stretch>
            <a:fillRect/>
          </a:stretch>
        </p:blipFill>
        <p:spPr>
          <a:xfrm>
            <a:off x="4114800" y="4267200"/>
            <a:ext cx="1436098" cy="2209800"/>
          </a:xfrm>
          <a:prstGeom prst="rect">
            <a:avLst/>
          </a:prstGeom>
          <a:ln>
            <a:noFill/>
          </a:ln>
          <a:effectLst>
            <a:softEdge rad="112500"/>
          </a:effectLst>
        </p:spPr>
      </p:pic>
      <p:pic>
        <p:nvPicPr>
          <p:cNvPr id="6" name="Picture 5" descr="burroughs.jpg"/>
          <p:cNvPicPr>
            <a:picLocks noChangeAspect="1"/>
          </p:cNvPicPr>
          <p:nvPr/>
        </p:nvPicPr>
        <p:blipFill>
          <a:blip r:embed="rId4" cstate="print"/>
          <a:stretch>
            <a:fillRect/>
          </a:stretch>
        </p:blipFill>
        <p:spPr>
          <a:xfrm>
            <a:off x="6629400" y="4267200"/>
            <a:ext cx="2083246" cy="209550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Middle class move to suburbs, leaving poor in the inner cities.</a:t>
            </a:r>
          </a:p>
          <a:p>
            <a:pPr lvl="1"/>
            <a:r>
              <a:rPr lang="en-US" dirty="0" smtClean="0"/>
              <a:t>Crowded neighborhoods/crime/bad schools</a:t>
            </a:r>
          </a:p>
          <a:p>
            <a:pPr lvl="1"/>
            <a:r>
              <a:rPr lang="en-US" dirty="0" smtClean="0"/>
              <a:t>Lose tax revenue and political influence</a:t>
            </a:r>
          </a:p>
          <a:p>
            <a:pPr lvl="1"/>
            <a:r>
              <a:rPr lang="en-US" dirty="0" smtClean="0"/>
              <a:t>Public housing projects built</a:t>
            </a:r>
          </a:p>
          <a:p>
            <a:r>
              <a:rPr lang="en-US" dirty="0" smtClean="0"/>
              <a:t>1/4</a:t>
            </a:r>
            <a:r>
              <a:rPr lang="en-US" baseline="30000" dirty="0" smtClean="0"/>
              <a:t>th</a:t>
            </a:r>
            <a:r>
              <a:rPr lang="en-US" dirty="0" smtClean="0"/>
              <a:t> of nation lives in poverty</a:t>
            </a:r>
          </a:p>
          <a:p>
            <a:endParaRPr lang="en-US" dirty="0" smtClean="0"/>
          </a:p>
          <a:p>
            <a:r>
              <a:rPr lang="en-US" dirty="0" smtClean="0"/>
              <a:t>Urban renewal projects</a:t>
            </a:r>
            <a:endParaRPr lang="en-US" dirty="0"/>
          </a:p>
        </p:txBody>
      </p:sp>
      <p:sp>
        <p:nvSpPr>
          <p:cNvPr id="3" name="Title 2"/>
          <p:cNvSpPr>
            <a:spLocks noGrp="1"/>
          </p:cNvSpPr>
          <p:nvPr>
            <p:ph type="title"/>
          </p:nvPr>
        </p:nvSpPr>
        <p:spPr/>
        <p:txBody>
          <a:bodyPr/>
          <a:lstStyle/>
          <a:p>
            <a:pPr algn="ctr"/>
            <a:r>
              <a:rPr lang="en-US" dirty="0" smtClean="0"/>
              <a:t>Urban poverty</a:t>
            </a:r>
            <a:endParaRPr lang="en-US" dirty="0"/>
          </a:p>
        </p:txBody>
      </p:sp>
      <p:pic>
        <p:nvPicPr>
          <p:cNvPr id="4" name="Picture 3" descr="urban poverty.jpg"/>
          <p:cNvPicPr>
            <a:picLocks noChangeAspect="1"/>
          </p:cNvPicPr>
          <p:nvPr/>
        </p:nvPicPr>
        <p:blipFill>
          <a:blip r:embed="rId2" cstate="print"/>
          <a:stretch>
            <a:fillRect/>
          </a:stretch>
        </p:blipFill>
        <p:spPr>
          <a:xfrm>
            <a:off x="5257800" y="3962400"/>
            <a:ext cx="3714750" cy="2721119"/>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Rural poor just as bad as Inner cities.</a:t>
            </a:r>
          </a:p>
          <a:p>
            <a:pPr lvl="1"/>
            <a:r>
              <a:rPr lang="en-US" dirty="0" smtClean="0"/>
              <a:t>Mississippi sharecroppers</a:t>
            </a:r>
          </a:p>
          <a:p>
            <a:pPr lvl="1"/>
            <a:r>
              <a:rPr lang="en-US" dirty="0" smtClean="0"/>
              <a:t>Appalachia</a:t>
            </a:r>
          </a:p>
          <a:p>
            <a:pPr lvl="1"/>
            <a:endParaRPr lang="en-US" dirty="0" smtClean="0"/>
          </a:p>
          <a:p>
            <a:pPr lvl="1"/>
            <a:endParaRPr lang="en-US" dirty="0" smtClean="0"/>
          </a:p>
          <a:p>
            <a:pPr lvl="1"/>
            <a:r>
              <a:rPr lang="en-US" dirty="0" smtClean="0"/>
              <a:t>Small farms disappearing. Large Corporate farms replace them</a:t>
            </a:r>
          </a:p>
          <a:p>
            <a:pPr lvl="1"/>
            <a:r>
              <a:rPr lang="en-US" dirty="0" smtClean="0"/>
              <a:t>Many small farmers relocate to inner cities</a:t>
            </a:r>
            <a:endParaRPr lang="en-US" dirty="0"/>
          </a:p>
        </p:txBody>
      </p:sp>
      <p:sp>
        <p:nvSpPr>
          <p:cNvPr id="3" name="Title 2"/>
          <p:cNvSpPr>
            <a:spLocks noGrp="1"/>
          </p:cNvSpPr>
          <p:nvPr>
            <p:ph type="title"/>
          </p:nvPr>
        </p:nvSpPr>
        <p:spPr/>
        <p:txBody>
          <a:bodyPr/>
          <a:lstStyle/>
          <a:p>
            <a:pPr algn="ctr"/>
            <a:r>
              <a:rPr lang="en-US" dirty="0" smtClean="0"/>
              <a:t>Rural Poor</a:t>
            </a:r>
            <a:endParaRPr lang="en-US" dirty="0"/>
          </a:p>
        </p:txBody>
      </p:sp>
      <p:pic>
        <p:nvPicPr>
          <p:cNvPr id="5" name="Picture 4" descr="rural poverty.jpg"/>
          <p:cNvPicPr>
            <a:picLocks noChangeAspect="1"/>
          </p:cNvPicPr>
          <p:nvPr/>
        </p:nvPicPr>
        <p:blipFill>
          <a:blip r:embed="rId2" cstate="print"/>
          <a:stretch>
            <a:fillRect/>
          </a:stretch>
        </p:blipFill>
        <p:spPr>
          <a:xfrm>
            <a:off x="6096000" y="609600"/>
            <a:ext cx="2800350" cy="280035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were some groups of Americans dissatisfied with  conditions in post war America?</a:t>
            </a:r>
          </a:p>
          <a:p>
            <a:endParaRPr lang="en-US" dirty="0" smtClean="0"/>
          </a:p>
          <a:p>
            <a:r>
              <a:rPr lang="en-US" dirty="0" smtClean="0"/>
              <a:t>They saw that many Americans living poverty and suffering discrimination had been left out of the economic boom enjoyed by many people in the middle class.  In addition, they objected conformity and consumerism.</a:t>
            </a:r>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136</TotalTime>
  <Words>237</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Ch 17  Section 4</vt:lpstr>
      <vt:lpstr>Section Focus</vt:lpstr>
      <vt:lpstr>Rejecting 50’s Culture</vt:lpstr>
      <vt:lpstr>Beatniks</vt:lpstr>
      <vt:lpstr>Urban poverty</vt:lpstr>
      <vt:lpstr>Rural Poor</vt:lpstr>
      <vt:lpstr>Section Focus</vt:lpstr>
    </vt:vector>
  </TitlesOfParts>
  <Company>NAFCS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17  Section 4</dc:title>
  <dc:creator>WRussell</dc:creator>
  <cp:lastModifiedBy>WRussell</cp:lastModifiedBy>
  <cp:revision>9</cp:revision>
  <dcterms:created xsi:type="dcterms:W3CDTF">2013-04-25T10:52:48Z</dcterms:created>
  <dcterms:modified xsi:type="dcterms:W3CDTF">2013-04-25T13:09:16Z</dcterms:modified>
</cp:coreProperties>
</file>