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4"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358BF3C-B311-4C19-8E64-C91FD67560A1}" type="datetimeFigureOut">
              <a:rPr lang="en-US" smtClean="0"/>
              <a:pPr/>
              <a:t>2/4/2013</a:t>
            </a:fld>
            <a:endParaRPr lang="en-US"/>
          </a:p>
        </p:txBody>
      </p:sp>
      <p:sp>
        <p:nvSpPr>
          <p:cNvPr id="16" name="Slide Number Placeholder 15"/>
          <p:cNvSpPr>
            <a:spLocks noGrp="1"/>
          </p:cNvSpPr>
          <p:nvPr>
            <p:ph type="sldNum" sz="quarter" idx="11"/>
          </p:nvPr>
        </p:nvSpPr>
        <p:spPr/>
        <p:txBody>
          <a:bodyPr/>
          <a:lstStyle/>
          <a:p>
            <a:fld id="{33CDD382-1202-44CA-B181-804513756E3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8BF3C-B311-4C19-8E64-C91FD67560A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DD382-1202-44CA-B181-804513756E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58BF3C-B311-4C19-8E64-C91FD67560A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DD382-1202-44CA-B181-804513756E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358BF3C-B311-4C19-8E64-C91FD67560A1}" type="datetimeFigureOut">
              <a:rPr lang="en-US" smtClean="0"/>
              <a:pPr/>
              <a:t>2/4/2013</a:t>
            </a:fld>
            <a:endParaRPr lang="en-US"/>
          </a:p>
        </p:txBody>
      </p:sp>
      <p:sp>
        <p:nvSpPr>
          <p:cNvPr id="15" name="Slide Number Placeholder 14"/>
          <p:cNvSpPr>
            <a:spLocks noGrp="1"/>
          </p:cNvSpPr>
          <p:nvPr>
            <p:ph type="sldNum" sz="quarter" idx="15"/>
          </p:nvPr>
        </p:nvSpPr>
        <p:spPr/>
        <p:txBody>
          <a:bodyPr/>
          <a:lstStyle>
            <a:lvl1pPr algn="ctr">
              <a:defRPr/>
            </a:lvl1pPr>
          </a:lstStyle>
          <a:p>
            <a:fld id="{33CDD382-1202-44CA-B181-804513756E3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58BF3C-B311-4C19-8E64-C91FD67560A1}"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DD382-1202-44CA-B181-804513756E3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58BF3C-B311-4C19-8E64-C91FD67560A1}"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DD382-1202-44CA-B181-804513756E3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3CDD382-1202-44CA-B181-804513756E3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358BF3C-B311-4C19-8E64-C91FD67560A1}" type="datetimeFigureOut">
              <a:rPr lang="en-US" smtClean="0"/>
              <a:pPr/>
              <a:t>2/4/2013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58BF3C-B311-4C19-8E64-C91FD67560A1}"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DD382-1202-44CA-B181-804513756E3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8BF3C-B311-4C19-8E64-C91FD67560A1}"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DD382-1202-44CA-B181-804513756E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358BF3C-B311-4C19-8E64-C91FD67560A1}" type="datetimeFigureOut">
              <a:rPr lang="en-US" smtClean="0"/>
              <a:pPr/>
              <a:t>2/4/2013</a:t>
            </a:fld>
            <a:endParaRPr lang="en-US"/>
          </a:p>
        </p:txBody>
      </p:sp>
      <p:sp>
        <p:nvSpPr>
          <p:cNvPr id="9" name="Slide Number Placeholder 8"/>
          <p:cNvSpPr>
            <a:spLocks noGrp="1"/>
          </p:cNvSpPr>
          <p:nvPr>
            <p:ph type="sldNum" sz="quarter" idx="15"/>
          </p:nvPr>
        </p:nvSpPr>
        <p:spPr/>
        <p:txBody>
          <a:bodyPr/>
          <a:lstStyle/>
          <a:p>
            <a:fld id="{33CDD382-1202-44CA-B181-804513756E3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358BF3C-B311-4C19-8E64-C91FD67560A1}" type="datetimeFigureOut">
              <a:rPr lang="en-US" smtClean="0"/>
              <a:pPr/>
              <a:t>2/4/2013</a:t>
            </a:fld>
            <a:endParaRPr lang="en-US"/>
          </a:p>
        </p:txBody>
      </p:sp>
      <p:sp>
        <p:nvSpPr>
          <p:cNvPr id="9" name="Slide Number Placeholder 8"/>
          <p:cNvSpPr>
            <a:spLocks noGrp="1"/>
          </p:cNvSpPr>
          <p:nvPr>
            <p:ph type="sldNum" sz="quarter" idx="11"/>
          </p:nvPr>
        </p:nvSpPr>
        <p:spPr/>
        <p:txBody>
          <a:bodyPr/>
          <a:lstStyle/>
          <a:p>
            <a:fld id="{33CDD382-1202-44CA-B181-804513756E3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58BF3C-B311-4C19-8E64-C91FD67560A1}" type="datetimeFigureOut">
              <a:rPr lang="en-US" smtClean="0"/>
              <a:pPr/>
              <a:t>2/4/2013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3CDD382-1202-44CA-B181-804513756E3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 New Mass Culture</a:t>
            </a:r>
            <a:endParaRPr lang="en-US" dirty="0"/>
          </a:p>
        </p:txBody>
      </p:sp>
      <p:sp>
        <p:nvSpPr>
          <p:cNvPr id="2" name="Title 1"/>
          <p:cNvSpPr>
            <a:spLocks noGrp="1"/>
          </p:cNvSpPr>
          <p:nvPr>
            <p:ph type="ctrTitle"/>
          </p:nvPr>
        </p:nvSpPr>
        <p:spPr/>
        <p:txBody>
          <a:bodyPr/>
          <a:lstStyle/>
          <a:p>
            <a:r>
              <a:rPr lang="en-US" dirty="0" smtClean="0"/>
              <a:t>Chapter 11</a:t>
            </a:r>
            <a:br>
              <a:rPr lang="en-US" dirty="0" smtClean="0"/>
            </a:br>
            <a:r>
              <a:rPr lang="en-US" dirty="0" smtClean="0"/>
              <a:t>Section 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Top comedy actor</a:t>
            </a:r>
          </a:p>
          <a:p>
            <a:endParaRPr lang="en-US" dirty="0" smtClean="0"/>
          </a:p>
          <a:p>
            <a:endParaRPr lang="en-US" dirty="0" smtClean="0"/>
          </a:p>
          <a:p>
            <a:endParaRPr lang="en-US" dirty="0" smtClean="0"/>
          </a:p>
          <a:p>
            <a:endParaRPr lang="en-US" dirty="0" smtClean="0"/>
          </a:p>
          <a:p>
            <a:endParaRPr lang="en-US" dirty="0" smtClean="0"/>
          </a:p>
          <a:p>
            <a:r>
              <a:rPr lang="en-US" dirty="0" smtClean="0"/>
              <a:t>1920s top comedy actor</a:t>
            </a:r>
            <a:endParaRPr lang="en-US" dirty="0"/>
          </a:p>
        </p:txBody>
      </p:sp>
      <p:sp>
        <p:nvSpPr>
          <p:cNvPr id="3" name="Title 2"/>
          <p:cNvSpPr>
            <a:spLocks noGrp="1"/>
          </p:cNvSpPr>
          <p:nvPr>
            <p:ph type="title"/>
          </p:nvPr>
        </p:nvSpPr>
        <p:spPr/>
        <p:txBody>
          <a:bodyPr/>
          <a:lstStyle/>
          <a:p>
            <a:pPr algn="ctr"/>
            <a:r>
              <a:rPr lang="en-US" dirty="0" smtClean="0"/>
              <a:t>Comedy Genre</a:t>
            </a:r>
            <a:endParaRPr lang="en-US" dirty="0"/>
          </a:p>
        </p:txBody>
      </p:sp>
      <p:pic>
        <p:nvPicPr>
          <p:cNvPr id="4" name="Picture 3" descr="ferrell.jpg"/>
          <p:cNvPicPr>
            <a:picLocks noChangeAspect="1"/>
          </p:cNvPicPr>
          <p:nvPr/>
        </p:nvPicPr>
        <p:blipFill>
          <a:blip r:embed="rId2" cstate="print"/>
          <a:stretch>
            <a:fillRect/>
          </a:stretch>
        </p:blipFill>
        <p:spPr>
          <a:xfrm>
            <a:off x="5943600" y="1447800"/>
            <a:ext cx="2209800" cy="2301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Charlie-Chaplin.jpg"/>
          <p:cNvPicPr>
            <a:picLocks noChangeAspect="1"/>
          </p:cNvPicPr>
          <p:nvPr/>
        </p:nvPicPr>
        <p:blipFill>
          <a:blip r:embed="rId3" cstate="print"/>
          <a:stretch>
            <a:fillRect/>
          </a:stretch>
        </p:blipFill>
        <p:spPr>
          <a:xfrm>
            <a:off x="5943600" y="4114800"/>
            <a:ext cx="2371725" cy="2371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Little Tramp”</a:t>
            </a:r>
          </a:p>
          <a:p>
            <a:r>
              <a:rPr lang="en-US" dirty="0" smtClean="0"/>
              <a:t>Portrayed ordinary folks</a:t>
            </a:r>
          </a:p>
          <a:p>
            <a:r>
              <a:rPr lang="en-US" dirty="0" smtClean="0"/>
              <a:t>Very funny</a:t>
            </a:r>
          </a:p>
          <a:p>
            <a:r>
              <a:rPr lang="en-US" dirty="0" smtClean="0"/>
              <a:t>Great director</a:t>
            </a:r>
          </a:p>
          <a:p>
            <a:r>
              <a:rPr lang="en-US" dirty="0" smtClean="0"/>
              <a:t>“The Gold Rush”</a:t>
            </a:r>
            <a:endParaRPr lang="en-US" dirty="0"/>
          </a:p>
        </p:txBody>
      </p:sp>
      <p:sp>
        <p:nvSpPr>
          <p:cNvPr id="3" name="Title 2"/>
          <p:cNvSpPr>
            <a:spLocks noGrp="1"/>
          </p:cNvSpPr>
          <p:nvPr>
            <p:ph type="title"/>
          </p:nvPr>
        </p:nvSpPr>
        <p:spPr/>
        <p:txBody>
          <a:bodyPr/>
          <a:lstStyle/>
          <a:p>
            <a:pPr algn="ctr"/>
            <a:r>
              <a:rPr lang="en-US" dirty="0" smtClean="0"/>
              <a:t>Charlie Chaplin</a:t>
            </a:r>
            <a:endParaRPr lang="en-US" dirty="0"/>
          </a:p>
        </p:txBody>
      </p:sp>
      <p:pic>
        <p:nvPicPr>
          <p:cNvPr id="4" name="Picture 3" descr="chaplin.jpg"/>
          <p:cNvPicPr>
            <a:picLocks noChangeAspect="1"/>
          </p:cNvPicPr>
          <p:nvPr/>
        </p:nvPicPr>
        <p:blipFill>
          <a:blip r:embed="rId2" cstate="print"/>
          <a:stretch>
            <a:fillRect/>
          </a:stretch>
        </p:blipFill>
        <p:spPr>
          <a:xfrm>
            <a:off x="4800600" y="3505200"/>
            <a:ext cx="3429000" cy="2571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Today’s top action star</a:t>
            </a:r>
          </a:p>
          <a:p>
            <a:endParaRPr lang="en-US" dirty="0" smtClean="0"/>
          </a:p>
          <a:p>
            <a:endParaRPr lang="en-US" dirty="0" smtClean="0"/>
          </a:p>
          <a:p>
            <a:endParaRPr lang="en-US" dirty="0" smtClean="0"/>
          </a:p>
          <a:p>
            <a:endParaRPr lang="en-US" dirty="0" smtClean="0"/>
          </a:p>
          <a:p>
            <a:endParaRPr lang="en-US" dirty="0" smtClean="0"/>
          </a:p>
          <a:p>
            <a:r>
              <a:rPr lang="en-US" dirty="0" smtClean="0"/>
              <a:t>1920s top action star</a:t>
            </a:r>
            <a:endParaRPr lang="en-US" dirty="0"/>
          </a:p>
        </p:txBody>
      </p:sp>
      <p:sp>
        <p:nvSpPr>
          <p:cNvPr id="3" name="Title 2"/>
          <p:cNvSpPr>
            <a:spLocks noGrp="1"/>
          </p:cNvSpPr>
          <p:nvPr>
            <p:ph type="title"/>
          </p:nvPr>
        </p:nvSpPr>
        <p:spPr/>
        <p:txBody>
          <a:bodyPr/>
          <a:lstStyle/>
          <a:p>
            <a:pPr algn="ctr"/>
            <a:r>
              <a:rPr lang="en-US" dirty="0" smtClean="0"/>
              <a:t>Top Action Stars</a:t>
            </a:r>
            <a:endParaRPr lang="en-US" dirty="0"/>
          </a:p>
        </p:txBody>
      </p:sp>
      <p:pic>
        <p:nvPicPr>
          <p:cNvPr id="4" name="Picture 3" descr="denzell.jpg"/>
          <p:cNvPicPr>
            <a:picLocks noChangeAspect="1"/>
          </p:cNvPicPr>
          <p:nvPr/>
        </p:nvPicPr>
        <p:blipFill>
          <a:blip r:embed="rId2" cstate="print"/>
          <a:stretch>
            <a:fillRect/>
          </a:stretch>
        </p:blipFill>
        <p:spPr>
          <a:xfrm>
            <a:off x="5943600" y="1524000"/>
            <a:ext cx="2571750" cy="22305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douglas-fairbanks-jr-1933.jpg"/>
          <p:cNvPicPr>
            <a:picLocks noChangeAspect="1"/>
          </p:cNvPicPr>
          <p:nvPr/>
        </p:nvPicPr>
        <p:blipFill>
          <a:blip r:embed="rId3" cstate="print"/>
          <a:stretch>
            <a:fillRect/>
          </a:stretch>
        </p:blipFill>
        <p:spPr>
          <a:xfrm>
            <a:off x="6400800" y="3886200"/>
            <a:ext cx="2028825" cy="2705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“Robin Hood”</a:t>
            </a:r>
          </a:p>
          <a:p>
            <a:r>
              <a:rPr lang="en-US" dirty="0" smtClean="0"/>
              <a:t>“Mark of Zorro”</a:t>
            </a:r>
          </a:p>
          <a:p>
            <a:r>
              <a:rPr lang="en-US" dirty="0" smtClean="0"/>
              <a:t>Married Mary Pickford</a:t>
            </a:r>
          </a:p>
          <a:p>
            <a:r>
              <a:rPr lang="en-US" dirty="0" smtClean="0"/>
              <a:t>King of Hollywood</a:t>
            </a:r>
            <a:endParaRPr lang="en-US" dirty="0"/>
          </a:p>
        </p:txBody>
      </p:sp>
      <p:sp>
        <p:nvSpPr>
          <p:cNvPr id="3" name="Title 2"/>
          <p:cNvSpPr>
            <a:spLocks noGrp="1"/>
          </p:cNvSpPr>
          <p:nvPr>
            <p:ph type="title"/>
          </p:nvPr>
        </p:nvSpPr>
        <p:spPr/>
        <p:txBody>
          <a:bodyPr/>
          <a:lstStyle/>
          <a:p>
            <a:pPr algn="ctr"/>
            <a:r>
              <a:rPr lang="en-US" dirty="0" smtClean="0"/>
              <a:t>Douglas Fairbanks</a:t>
            </a:r>
            <a:endParaRPr lang="en-US" dirty="0"/>
          </a:p>
        </p:txBody>
      </p:sp>
      <p:pic>
        <p:nvPicPr>
          <p:cNvPr id="4" name="Picture 3" descr="fairbanks zorro.jpg"/>
          <p:cNvPicPr>
            <a:picLocks noChangeAspect="1"/>
          </p:cNvPicPr>
          <p:nvPr/>
        </p:nvPicPr>
        <p:blipFill>
          <a:blip r:embed="rId2" cstate="print"/>
          <a:stretch>
            <a:fillRect/>
          </a:stretch>
        </p:blipFill>
        <p:spPr>
          <a:xfrm>
            <a:off x="4572000" y="3429000"/>
            <a:ext cx="4318000" cy="3035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Gold_Rush.jpg"/>
          <p:cNvPicPr>
            <a:picLocks noGrp="1" noChangeAspect="1"/>
          </p:cNvPicPr>
          <p:nvPr>
            <p:ph idx="1"/>
          </p:nvPr>
        </p:nvPicPr>
        <p:blipFill>
          <a:blip r:embed="rId2" cstate="print"/>
          <a:stretch>
            <a:fillRect/>
          </a:stretch>
        </p:blipFill>
        <p:spPr>
          <a:xfrm>
            <a:off x="762000" y="1676400"/>
            <a:ext cx="1905000" cy="2800350"/>
          </a:xfrm>
        </p:spPr>
      </p:pic>
      <p:sp>
        <p:nvSpPr>
          <p:cNvPr id="3" name="Title 2"/>
          <p:cNvSpPr>
            <a:spLocks noGrp="1"/>
          </p:cNvSpPr>
          <p:nvPr>
            <p:ph type="title"/>
          </p:nvPr>
        </p:nvSpPr>
        <p:spPr/>
        <p:txBody>
          <a:bodyPr/>
          <a:lstStyle/>
          <a:p>
            <a:pPr algn="ctr"/>
            <a:r>
              <a:rPr lang="en-US" dirty="0" smtClean="0"/>
              <a:t>Popular movies of the 1920s</a:t>
            </a:r>
            <a:endParaRPr lang="en-US" dirty="0"/>
          </a:p>
        </p:txBody>
      </p:sp>
      <p:pic>
        <p:nvPicPr>
          <p:cNvPr id="5" name="Picture 4" descr="phantom.jpg"/>
          <p:cNvPicPr>
            <a:picLocks noChangeAspect="1"/>
          </p:cNvPicPr>
          <p:nvPr/>
        </p:nvPicPr>
        <p:blipFill>
          <a:blip r:embed="rId3" cstate="print"/>
          <a:stretch>
            <a:fillRect/>
          </a:stretch>
        </p:blipFill>
        <p:spPr>
          <a:xfrm>
            <a:off x="3352800" y="1676400"/>
            <a:ext cx="1954758" cy="2895600"/>
          </a:xfrm>
          <a:prstGeom prst="rect">
            <a:avLst/>
          </a:prstGeom>
        </p:spPr>
      </p:pic>
      <p:pic>
        <p:nvPicPr>
          <p:cNvPr id="7" name="Picture 6" descr="wizard of oz.jpg"/>
          <p:cNvPicPr>
            <a:picLocks noChangeAspect="1"/>
          </p:cNvPicPr>
          <p:nvPr/>
        </p:nvPicPr>
        <p:blipFill>
          <a:blip r:embed="rId4" cstate="print"/>
          <a:stretch>
            <a:fillRect/>
          </a:stretch>
        </p:blipFill>
        <p:spPr>
          <a:xfrm>
            <a:off x="6147200" y="1676401"/>
            <a:ext cx="2006199" cy="29717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1927 first movie with sound</a:t>
            </a:r>
          </a:p>
          <a:p>
            <a:pPr lvl="1"/>
            <a:r>
              <a:rPr lang="en-US" dirty="0" smtClean="0"/>
              <a:t>“Talkies”</a:t>
            </a:r>
          </a:p>
          <a:p>
            <a:r>
              <a:rPr lang="en-US" dirty="0" smtClean="0"/>
              <a:t>“you </a:t>
            </a:r>
            <a:r>
              <a:rPr lang="en-US" dirty="0" err="1" smtClean="0"/>
              <a:t>ain’t</a:t>
            </a:r>
            <a:r>
              <a:rPr lang="en-US" dirty="0" smtClean="0"/>
              <a:t> heard nothing yet”</a:t>
            </a:r>
          </a:p>
          <a:p>
            <a:endParaRPr lang="en-US" dirty="0" smtClean="0"/>
          </a:p>
          <a:p>
            <a:r>
              <a:rPr lang="en-US" dirty="0" smtClean="0"/>
              <a:t>Silent movies fade from popularity</a:t>
            </a:r>
            <a:endParaRPr lang="en-US" dirty="0"/>
          </a:p>
        </p:txBody>
      </p:sp>
      <p:sp>
        <p:nvSpPr>
          <p:cNvPr id="3" name="Title 2"/>
          <p:cNvSpPr>
            <a:spLocks noGrp="1"/>
          </p:cNvSpPr>
          <p:nvPr>
            <p:ph type="title"/>
          </p:nvPr>
        </p:nvSpPr>
        <p:spPr/>
        <p:txBody>
          <a:bodyPr/>
          <a:lstStyle/>
          <a:p>
            <a:pPr algn="ctr"/>
            <a:r>
              <a:rPr lang="en-US" dirty="0" smtClean="0"/>
              <a:t>The Jazz Singer</a:t>
            </a:r>
            <a:endParaRPr lang="en-US" dirty="0"/>
          </a:p>
        </p:txBody>
      </p:sp>
      <p:pic>
        <p:nvPicPr>
          <p:cNvPr id="4" name="Picture 3" descr="220px-The_Jazz_Singer_1927_Poster.jpg"/>
          <p:cNvPicPr>
            <a:picLocks noChangeAspect="1"/>
          </p:cNvPicPr>
          <p:nvPr/>
        </p:nvPicPr>
        <p:blipFill>
          <a:blip r:embed="rId2" cstate="print"/>
          <a:stretch>
            <a:fillRect/>
          </a:stretch>
        </p:blipFill>
        <p:spPr>
          <a:xfrm>
            <a:off x="5867400" y="2080260"/>
            <a:ext cx="2849880" cy="43266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Developed in 1890</a:t>
            </a:r>
          </a:p>
          <a:p>
            <a:r>
              <a:rPr lang="en-US" dirty="0" smtClean="0"/>
              <a:t>1920 KDKA</a:t>
            </a:r>
          </a:p>
          <a:p>
            <a:pPr lvl="1"/>
            <a:r>
              <a:rPr lang="en-US" dirty="0" smtClean="0"/>
              <a:t>Nations first radio station</a:t>
            </a:r>
          </a:p>
          <a:p>
            <a:pPr lvl="1"/>
            <a:r>
              <a:rPr lang="en-US" dirty="0" smtClean="0"/>
              <a:t>Pittsburgh Penn.</a:t>
            </a:r>
            <a:endParaRPr lang="en-US" dirty="0" smtClean="0"/>
          </a:p>
          <a:p>
            <a:r>
              <a:rPr lang="en-US" dirty="0" smtClean="0"/>
              <a:t>1923  </a:t>
            </a:r>
          </a:p>
          <a:p>
            <a:pPr lvl="1"/>
            <a:r>
              <a:rPr lang="en-US" dirty="0" smtClean="0"/>
              <a:t>600 stations </a:t>
            </a:r>
          </a:p>
          <a:p>
            <a:pPr lvl="1"/>
            <a:r>
              <a:rPr lang="en-US" dirty="0" smtClean="0"/>
              <a:t>News, weather, adverts</a:t>
            </a:r>
            <a:endParaRPr lang="en-US" dirty="0" smtClean="0"/>
          </a:p>
          <a:p>
            <a:r>
              <a:rPr lang="en-US" dirty="0" smtClean="0"/>
              <a:t>1927 Boxing Match</a:t>
            </a:r>
          </a:p>
          <a:p>
            <a:pPr lvl="1"/>
            <a:r>
              <a:rPr lang="en-US" dirty="0" smtClean="0"/>
              <a:t>Gene Tunney </a:t>
            </a:r>
            <a:r>
              <a:rPr lang="en-US" dirty="0" err="1" smtClean="0"/>
              <a:t>vs</a:t>
            </a:r>
            <a:r>
              <a:rPr lang="en-US" dirty="0" smtClean="0"/>
              <a:t> Jack Dempsey</a:t>
            </a:r>
          </a:p>
          <a:p>
            <a:pPr lvl="1"/>
            <a:r>
              <a:rPr lang="en-US" dirty="0" smtClean="0"/>
              <a:t>Huge national coverage</a:t>
            </a:r>
            <a:endParaRPr lang="en-US" dirty="0"/>
          </a:p>
        </p:txBody>
      </p:sp>
      <p:sp>
        <p:nvSpPr>
          <p:cNvPr id="3" name="Title 2"/>
          <p:cNvSpPr>
            <a:spLocks noGrp="1"/>
          </p:cNvSpPr>
          <p:nvPr>
            <p:ph type="title"/>
          </p:nvPr>
        </p:nvSpPr>
        <p:spPr/>
        <p:txBody>
          <a:bodyPr/>
          <a:lstStyle/>
          <a:p>
            <a:pPr algn="ctr"/>
            <a:r>
              <a:rPr lang="en-US" dirty="0" smtClean="0"/>
              <a:t>Radio</a:t>
            </a:r>
            <a:endParaRPr lang="en-US" dirty="0"/>
          </a:p>
        </p:txBody>
      </p:sp>
      <p:pic>
        <p:nvPicPr>
          <p:cNvPr id="4" name="Picture 3" descr="1920s radio 2.jpg"/>
          <p:cNvPicPr>
            <a:picLocks noChangeAspect="1"/>
          </p:cNvPicPr>
          <p:nvPr/>
        </p:nvPicPr>
        <p:blipFill>
          <a:blip r:embed="rId2" cstate="print"/>
          <a:stretch>
            <a:fillRect/>
          </a:stretch>
        </p:blipFill>
        <p:spPr>
          <a:xfrm>
            <a:off x="5715000" y="1371600"/>
            <a:ext cx="3011119" cy="4521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Hollywood’s chief rival in creating heroes = sports</a:t>
            </a:r>
          </a:p>
          <a:p>
            <a:r>
              <a:rPr lang="en-US" dirty="0" smtClean="0"/>
              <a:t>Pre 1920’s sports heroes are locals</a:t>
            </a:r>
          </a:p>
          <a:p>
            <a:r>
              <a:rPr lang="en-US" dirty="0" err="1" smtClean="0"/>
              <a:t>Radio+Magazines</a:t>
            </a:r>
            <a:r>
              <a:rPr lang="en-US" dirty="0" smtClean="0"/>
              <a:t> </a:t>
            </a:r>
            <a:r>
              <a:rPr lang="en-US" dirty="0" smtClean="0"/>
              <a:t>coverage = National sports heroes</a:t>
            </a:r>
          </a:p>
          <a:p>
            <a:pPr lvl="1"/>
            <a:r>
              <a:rPr lang="en-US" dirty="0" smtClean="0"/>
              <a:t>“golden age of sports”</a:t>
            </a:r>
          </a:p>
          <a:p>
            <a:pPr lvl="1"/>
            <a:r>
              <a:rPr lang="en-US" dirty="0" smtClean="0"/>
              <a:t>Golden age of sports writers</a:t>
            </a:r>
            <a:endParaRPr lang="en-US" dirty="0" smtClean="0"/>
          </a:p>
          <a:p>
            <a:endParaRPr lang="en-US" dirty="0" smtClean="0"/>
          </a:p>
          <a:p>
            <a:r>
              <a:rPr lang="en-US" dirty="0" smtClean="0"/>
              <a:t>America is ready for heroes post WWI</a:t>
            </a:r>
          </a:p>
          <a:p>
            <a:endParaRPr lang="en-US" dirty="0" smtClean="0"/>
          </a:p>
          <a:p>
            <a:endParaRPr lang="en-US" dirty="0" smtClean="0"/>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Age of Heroes</a:t>
            </a:r>
            <a:endParaRPr lang="en-US" dirty="0"/>
          </a:p>
        </p:txBody>
      </p:sp>
      <p:pic>
        <p:nvPicPr>
          <p:cNvPr id="4" name="Picture 3" descr="babe-ruth.jpg"/>
          <p:cNvPicPr>
            <a:picLocks noChangeAspect="1"/>
          </p:cNvPicPr>
          <p:nvPr/>
        </p:nvPicPr>
        <p:blipFill>
          <a:blip r:embed="rId2" cstate="print"/>
          <a:stretch>
            <a:fillRect/>
          </a:stretch>
        </p:blipFill>
        <p:spPr>
          <a:xfrm>
            <a:off x="7696200" y="4844142"/>
            <a:ext cx="1190625" cy="1700893"/>
          </a:xfrm>
          <a:prstGeom prst="rect">
            <a:avLst/>
          </a:prstGeom>
        </p:spPr>
      </p:pic>
      <p:pic>
        <p:nvPicPr>
          <p:cNvPr id="5" name="Picture 4" descr="red grange.jpg"/>
          <p:cNvPicPr>
            <a:picLocks noChangeAspect="1"/>
          </p:cNvPicPr>
          <p:nvPr/>
        </p:nvPicPr>
        <p:blipFill>
          <a:blip r:embed="rId3" cstate="print"/>
          <a:stretch>
            <a:fillRect/>
          </a:stretch>
        </p:blipFill>
        <p:spPr>
          <a:xfrm>
            <a:off x="5638800" y="4892698"/>
            <a:ext cx="1423416" cy="1669186"/>
          </a:xfrm>
          <a:prstGeom prst="rect">
            <a:avLst/>
          </a:prstGeom>
        </p:spPr>
      </p:pic>
      <p:pic>
        <p:nvPicPr>
          <p:cNvPr id="6" name="Picture 5" descr="Jack-Dempsey.jpg"/>
          <p:cNvPicPr>
            <a:picLocks noChangeAspect="1"/>
          </p:cNvPicPr>
          <p:nvPr/>
        </p:nvPicPr>
        <p:blipFill>
          <a:blip r:embed="rId4" cstate="print"/>
          <a:stretch>
            <a:fillRect/>
          </a:stretch>
        </p:blipFill>
        <p:spPr>
          <a:xfrm>
            <a:off x="3810000" y="4876800"/>
            <a:ext cx="1351026" cy="1695849"/>
          </a:xfrm>
          <a:prstGeom prst="rect">
            <a:avLst/>
          </a:prstGeom>
        </p:spPr>
      </p:pic>
      <p:pic>
        <p:nvPicPr>
          <p:cNvPr id="7" name="Picture 6" descr="gertrude-ederle-.jpg"/>
          <p:cNvPicPr>
            <a:picLocks noChangeAspect="1"/>
          </p:cNvPicPr>
          <p:nvPr/>
        </p:nvPicPr>
        <p:blipFill>
          <a:blip r:embed="rId5" cstate="print"/>
          <a:stretch>
            <a:fillRect/>
          </a:stretch>
        </p:blipFill>
        <p:spPr>
          <a:xfrm>
            <a:off x="1219200" y="4876800"/>
            <a:ext cx="2286000" cy="16713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Charles Lindbergh pilot</a:t>
            </a:r>
          </a:p>
          <a:p>
            <a:pPr lvl="1"/>
            <a:r>
              <a:rPr lang="en-US" dirty="0" smtClean="0"/>
              <a:t>“Lucky Lindy”</a:t>
            </a:r>
          </a:p>
          <a:p>
            <a:r>
              <a:rPr lang="en-US" dirty="0" smtClean="0"/>
              <a:t>1</a:t>
            </a:r>
            <a:r>
              <a:rPr lang="en-US" baseline="30000" dirty="0" smtClean="0"/>
              <a:t>st</a:t>
            </a:r>
            <a:r>
              <a:rPr lang="en-US" dirty="0" smtClean="0"/>
              <a:t> solo non-stop flight across Atlantic Ocean</a:t>
            </a:r>
          </a:p>
          <a:p>
            <a:r>
              <a:rPr lang="en-US" dirty="0" smtClean="0"/>
              <a:t>33 hrs</a:t>
            </a:r>
          </a:p>
          <a:p>
            <a:r>
              <a:rPr lang="en-US" dirty="0" smtClean="0"/>
              <a:t>Greatest Hero of the Age</a:t>
            </a:r>
            <a:endParaRPr lang="en-US" dirty="0"/>
          </a:p>
        </p:txBody>
      </p:sp>
      <p:sp>
        <p:nvSpPr>
          <p:cNvPr id="3" name="Title 2"/>
          <p:cNvSpPr>
            <a:spLocks noGrp="1"/>
          </p:cNvSpPr>
          <p:nvPr>
            <p:ph type="title"/>
          </p:nvPr>
        </p:nvSpPr>
        <p:spPr/>
        <p:txBody>
          <a:bodyPr/>
          <a:lstStyle/>
          <a:p>
            <a:pPr algn="ctr"/>
            <a:r>
              <a:rPr lang="en-US" dirty="0" smtClean="0"/>
              <a:t>Lindbergh Crosses Atlantic</a:t>
            </a:r>
            <a:endParaRPr lang="en-US" dirty="0"/>
          </a:p>
        </p:txBody>
      </p:sp>
      <p:pic>
        <p:nvPicPr>
          <p:cNvPr id="4" name="Picture 3" descr="lindy paper.gif"/>
          <p:cNvPicPr>
            <a:picLocks noChangeAspect="1"/>
          </p:cNvPicPr>
          <p:nvPr/>
        </p:nvPicPr>
        <p:blipFill>
          <a:blip r:embed="rId2" cstate="print"/>
          <a:stretch>
            <a:fillRect/>
          </a:stretch>
        </p:blipFill>
        <p:spPr>
          <a:xfrm>
            <a:off x="5410200" y="3505200"/>
            <a:ext cx="3409950" cy="3048000"/>
          </a:xfrm>
          <a:prstGeom prst="rect">
            <a:avLst/>
          </a:prstGeom>
        </p:spPr>
      </p:pic>
      <p:pic>
        <p:nvPicPr>
          <p:cNvPr id="5" name="Picture 4" descr="spirti of st louis.jpg"/>
          <p:cNvPicPr>
            <a:picLocks noChangeAspect="1"/>
          </p:cNvPicPr>
          <p:nvPr/>
        </p:nvPicPr>
        <p:blipFill>
          <a:blip r:embed="rId3" cstate="print"/>
          <a:stretch>
            <a:fillRect/>
          </a:stretch>
        </p:blipFill>
        <p:spPr>
          <a:xfrm>
            <a:off x="685800" y="3810000"/>
            <a:ext cx="3810000" cy="27908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1800s-early1900’s women expected to center life around home and family</a:t>
            </a:r>
          </a:p>
          <a:p>
            <a:r>
              <a:rPr lang="en-US" dirty="0" smtClean="0"/>
              <a:t>Many women enter workforce during WWI</a:t>
            </a:r>
          </a:p>
          <a:p>
            <a:pPr lvl="1"/>
            <a:r>
              <a:rPr lang="en-US" dirty="0" smtClean="0"/>
              <a:t>Get a taste of freedom/respect</a:t>
            </a:r>
            <a:endParaRPr lang="en-US" dirty="0" smtClean="0"/>
          </a:p>
          <a:p>
            <a:endParaRPr lang="en-US" dirty="0" smtClean="0"/>
          </a:p>
          <a:p>
            <a:r>
              <a:rPr lang="en-US" dirty="0" smtClean="0"/>
              <a:t>“Flappers”</a:t>
            </a:r>
          </a:p>
          <a:p>
            <a:pPr lvl="1"/>
            <a:r>
              <a:rPr lang="en-US" dirty="0" smtClean="0"/>
              <a:t>Women who reject traditional morality and manners</a:t>
            </a:r>
          </a:p>
          <a:p>
            <a:pPr lvl="1"/>
            <a:r>
              <a:rPr lang="en-US" dirty="0" smtClean="0"/>
              <a:t>Cut hair short “bob”</a:t>
            </a:r>
          </a:p>
          <a:p>
            <a:pPr lvl="1"/>
            <a:r>
              <a:rPr lang="en-US" dirty="0" smtClean="0"/>
              <a:t>Not all women flappers</a:t>
            </a:r>
          </a:p>
          <a:p>
            <a:pPr lvl="2"/>
            <a:r>
              <a:rPr lang="en-US" dirty="0" smtClean="0"/>
              <a:t>Want more control over lives and get it</a:t>
            </a:r>
            <a:endParaRPr lang="en-US" dirty="0"/>
          </a:p>
        </p:txBody>
      </p:sp>
      <p:sp>
        <p:nvSpPr>
          <p:cNvPr id="3" name="Title 2"/>
          <p:cNvSpPr>
            <a:spLocks noGrp="1"/>
          </p:cNvSpPr>
          <p:nvPr>
            <p:ph type="title"/>
          </p:nvPr>
        </p:nvSpPr>
        <p:spPr/>
        <p:txBody>
          <a:bodyPr/>
          <a:lstStyle/>
          <a:p>
            <a:pPr algn="ctr"/>
            <a:r>
              <a:rPr lang="en-US" dirty="0" smtClean="0"/>
              <a:t>Women Assume New Roles</a:t>
            </a:r>
            <a:endParaRPr lang="en-US" dirty="0"/>
          </a:p>
        </p:txBody>
      </p:sp>
      <p:pic>
        <p:nvPicPr>
          <p:cNvPr id="4" name="Picture 3" descr="flappers.jpg"/>
          <p:cNvPicPr>
            <a:picLocks noChangeAspect="1"/>
          </p:cNvPicPr>
          <p:nvPr/>
        </p:nvPicPr>
        <p:blipFill>
          <a:blip r:embed="rId2" cstate="print"/>
          <a:stretch>
            <a:fillRect/>
          </a:stretch>
        </p:blipFill>
        <p:spPr>
          <a:xfrm>
            <a:off x="7162800" y="2574250"/>
            <a:ext cx="1647825" cy="17074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mass culture reflect technological changes and social changes</a:t>
            </a:r>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ppers.jpg"/>
          <p:cNvPicPr>
            <a:picLocks noGrp="1" noChangeAspect="1"/>
          </p:cNvPicPr>
          <p:nvPr>
            <p:ph idx="1"/>
          </p:nvPr>
        </p:nvPicPr>
        <p:blipFill>
          <a:blip r:embed="rId2" cstate="print"/>
          <a:stretch>
            <a:fillRect/>
          </a:stretch>
        </p:blipFill>
        <p:spPr>
          <a:xfrm>
            <a:off x="1905000" y="533400"/>
            <a:ext cx="5486400" cy="5685003"/>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1920 –1</a:t>
            </a:r>
            <a:r>
              <a:rPr lang="en-US" baseline="30000" dirty="0" smtClean="0"/>
              <a:t>st</a:t>
            </a:r>
            <a:r>
              <a:rPr lang="en-US" dirty="0" smtClean="0"/>
              <a:t> state judge</a:t>
            </a:r>
          </a:p>
          <a:p>
            <a:pPr lvl="2"/>
            <a:r>
              <a:rPr lang="en-US" dirty="0" smtClean="0"/>
              <a:t>1</a:t>
            </a:r>
            <a:r>
              <a:rPr lang="en-US" baseline="30000" dirty="0" smtClean="0"/>
              <a:t>st</a:t>
            </a:r>
            <a:r>
              <a:rPr lang="en-US" dirty="0" smtClean="0"/>
              <a:t> woman automotive engineer</a:t>
            </a:r>
          </a:p>
          <a:p>
            <a:endParaRPr lang="en-US" dirty="0" smtClean="0"/>
          </a:p>
          <a:p>
            <a:r>
              <a:rPr lang="en-US" dirty="0" smtClean="0"/>
              <a:t>1922 – 1</a:t>
            </a:r>
            <a:r>
              <a:rPr lang="en-US" baseline="30000" dirty="0" smtClean="0"/>
              <a:t>st</a:t>
            </a:r>
            <a:r>
              <a:rPr lang="en-US" dirty="0" smtClean="0"/>
              <a:t> woman Senator</a:t>
            </a:r>
          </a:p>
          <a:p>
            <a:r>
              <a:rPr lang="en-US" dirty="0" smtClean="0"/>
              <a:t>1924 – 1</a:t>
            </a:r>
            <a:r>
              <a:rPr lang="en-US" baseline="30000" dirty="0" smtClean="0"/>
              <a:t>st</a:t>
            </a:r>
            <a:r>
              <a:rPr lang="en-US" dirty="0" smtClean="0"/>
              <a:t> woman </a:t>
            </a:r>
            <a:r>
              <a:rPr lang="en-US" dirty="0" err="1" smtClean="0"/>
              <a:t>govenor</a:t>
            </a:r>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Firsts for American Women</a:t>
            </a:r>
            <a:endParaRPr lang="en-US" dirty="0"/>
          </a:p>
        </p:txBody>
      </p:sp>
      <p:pic>
        <p:nvPicPr>
          <p:cNvPr id="4" name="Picture 3" descr="flappers.jpg"/>
          <p:cNvPicPr>
            <a:picLocks noChangeAspect="1"/>
          </p:cNvPicPr>
          <p:nvPr/>
        </p:nvPicPr>
        <p:blipFill>
          <a:blip r:embed="rId2" cstate="print"/>
          <a:stretch>
            <a:fillRect/>
          </a:stretch>
        </p:blipFill>
        <p:spPr>
          <a:xfrm>
            <a:off x="5410200" y="3276600"/>
            <a:ext cx="2987481" cy="3095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mass culture reflect technological changes and social changes</a:t>
            </a:r>
          </a:p>
          <a:p>
            <a:endParaRPr lang="en-US" dirty="0" smtClean="0"/>
          </a:p>
          <a:p>
            <a:pPr lvl="1"/>
            <a:r>
              <a:rPr lang="en-US" dirty="0" smtClean="0"/>
              <a:t>Movies, radio, and records all reached a national audience, and created celebrities and trends at the same time across the country. The new American society was reflected in action movies and radio shows, and fast dance music on records</a:t>
            </a:r>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Cultural divide = Rural vs. Urban</a:t>
            </a:r>
          </a:p>
          <a:p>
            <a:pPr lvl="1"/>
            <a:r>
              <a:rPr lang="en-US" dirty="0" smtClean="0"/>
              <a:t>Rural Leisure time</a:t>
            </a:r>
          </a:p>
          <a:p>
            <a:pPr lvl="2"/>
            <a:r>
              <a:rPr lang="en-US" dirty="0" smtClean="0"/>
              <a:t>Work from dusk to dawn</a:t>
            </a:r>
          </a:p>
          <a:p>
            <a:pPr lvl="3"/>
            <a:r>
              <a:rPr lang="en-US" dirty="0" smtClean="0"/>
              <a:t>Play games</a:t>
            </a:r>
          </a:p>
          <a:p>
            <a:pPr lvl="3"/>
            <a:r>
              <a:rPr lang="en-US" dirty="0" smtClean="0"/>
              <a:t>Sing songs</a:t>
            </a:r>
          </a:p>
          <a:p>
            <a:pPr lvl="3"/>
            <a:r>
              <a:rPr lang="en-US" dirty="0" smtClean="0"/>
              <a:t>Occasional picnic</a:t>
            </a:r>
          </a:p>
        </p:txBody>
      </p:sp>
      <p:sp>
        <p:nvSpPr>
          <p:cNvPr id="3" name="Title 2"/>
          <p:cNvSpPr>
            <a:spLocks noGrp="1"/>
          </p:cNvSpPr>
          <p:nvPr>
            <p:ph type="title"/>
          </p:nvPr>
        </p:nvSpPr>
        <p:spPr/>
        <p:txBody>
          <a:bodyPr/>
          <a:lstStyle/>
          <a:p>
            <a:pPr algn="ctr"/>
            <a:r>
              <a:rPr lang="en-US" dirty="0" smtClean="0"/>
              <a:t>New Trends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Urban Life (City)</a:t>
            </a:r>
          </a:p>
          <a:p>
            <a:pPr lvl="1"/>
            <a:r>
              <a:rPr lang="en-US" dirty="0" smtClean="0"/>
              <a:t>More leisure time</a:t>
            </a:r>
          </a:p>
          <a:p>
            <a:pPr lvl="2"/>
            <a:r>
              <a:rPr lang="en-US" dirty="0" smtClean="0"/>
              <a:t>(5 day work week)</a:t>
            </a:r>
          </a:p>
          <a:p>
            <a:pPr lvl="1"/>
            <a:r>
              <a:rPr lang="en-US" dirty="0" smtClean="0"/>
              <a:t>Higher paying jobs</a:t>
            </a:r>
          </a:p>
          <a:p>
            <a:pPr lvl="2"/>
            <a:r>
              <a:rPr lang="en-US" dirty="0" smtClean="0"/>
              <a:t>Disposable income</a:t>
            </a:r>
          </a:p>
          <a:p>
            <a:pPr lvl="1"/>
            <a:r>
              <a:rPr lang="en-US" dirty="0" smtClean="0"/>
              <a:t>Automobiles</a:t>
            </a:r>
          </a:p>
          <a:p>
            <a:pPr>
              <a:buNone/>
            </a:pPr>
            <a:endParaRPr lang="en-US" dirty="0"/>
          </a:p>
        </p:txBody>
      </p:sp>
      <p:sp>
        <p:nvSpPr>
          <p:cNvPr id="3" name="Title 2"/>
          <p:cNvSpPr>
            <a:spLocks noGrp="1"/>
          </p:cNvSpPr>
          <p:nvPr>
            <p:ph type="title"/>
          </p:nvPr>
        </p:nvSpPr>
        <p:spPr/>
        <p:txBody>
          <a:bodyPr/>
          <a:lstStyle/>
          <a:p>
            <a:pPr algn="ctr"/>
            <a:r>
              <a:rPr lang="en-US" dirty="0" smtClean="0"/>
              <a:t>New Trends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Movies around since early 1900’s</a:t>
            </a:r>
          </a:p>
          <a:p>
            <a:pPr lvl="1"/>
            <a:r>
              <a:rPr lang="en-US" dirty="0" smtClean="0"/>
              <a:t>Studios move to Hollywood</a:t>
            </a:r>
          </a:p>
          <a:p>
            <a:endParaRPr lang="en-US" dirty="0" smtClean="0"/>
          </a:p>
          <a:p>
            <a:r>
              <a:rPr lang="en-US" dirty="0" smtClean="0"/>
              <a:t>60-120 million Americans go to movies each week</a:t>
            </a:r>
          </a:p>
          <a:p>
            <a:pPr lvl="1"/>
            <a:r>
              <a:rPr lang="en-US" dirty="0" smtClean="0"/>
              <a:t>Most movies are Silent films</a:t>
            </a:r>
          </a:p>
          <a:p>
            <a:pPr lvl="2"/>
            <a:r>
              <a:rPr lang="en-US" dirty="0" smtClean="0"/>
              <a:t>Ideal for immigrants who speak little English</a:t>
            </a:r>
          </a:p>
          <a:p>
            <a:pPr lvl="2"/>
            <a:r>
              <a:rPr lang="en-US" dirty="0" smtClean="0"/>
              <a:t>Americas democratic art form</a:t>
            </a:r>
          </a:p>
          <a:p>
            <a:pPr lvl="1"/>
            <a:r>
              <a:rPr lang="en-US" dirty="0" smtClean="0"/>
              <a:t>Anyone can afford to go to movies</a:t>
            </a:r>
          </a:p>
          <a:p>
            <a:endParaRPr lang="en-US" dirty="0" smtClean="0"/>
          </a:p>
          <a:p>
            <a:r>
              <a:rPr lang="en-US" dirty="0" smtClean="0"/>
              <a:t>Movie Stars become hugely popular</a:t>
            </a:r>
          </a:p>
          <a:p>
            <a:pPr lvl="1"/>
            <a:endParaRPr lang="en-US" dirty="0"/>
          </a:p>
        </p:txBody>
      </p:sp>
      <p:sp>
        <p:nvSpPr>
          <p:cNvPr id="3" name="Title 2"/>
          <p:cNvSpPr>
            <a:spLocks noGrp="1"/>
          </p:cNvSpPr>
          <p:nvPr>
            <p:ph type="title"/>
          </p:nvPr>
        </p:nvSpPr>
        <p:spPr/>
        <p:txBody>
          <a:bodyPr/>
          <a:lstStyle/>
          <a:p>
            <a:pPr algn="ctr"/>
            <a:r>
              <a:rPr lang="en-US" dirty="0" smtClean="0"/>
              <a:t>Motion Pictures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Today’s top leading Man</a:t>
            </a:r>
          </a:p>
          <a:p>
            <a:endParaRPr lang="en-US" dirty="0" smtClean="0"/>
          </a:p>
          <a:p>
            <a:endParaRPr lang="en-US" dirty="0" smtClean="0"/>
          </a:p>
          <a:p>
            <a:endParaRPr lang="en-US" dirty="0" smtClean="0"/>
          </a:p>
          <a:p>
            <a:endParaRPr lang="en-US" dirty="0" smtClean="0"/>
          </a:p>
          <a:p>
            <a:r>
              <a:rPr lang="en-US" dirty="0" smtClean="0"/>
              <a:t>1920’s  top leading man</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Movie Stars</a:t>
            </a:r>
            <a:endParaRPr lang="en-US" dirty="0"/>
          </a:p>
        </p:txBody>
      </p:sp>
      <p:pic>
        <p:nvPicPr>
          <p:cNvPr id="4" name="Picture 3" descr="leo.jpg"/>
          <p:cNvPicPr>
            <a:picLocks noChangeAspect="1"/>
          </p:cNvPicPr>
          <p:nvPr/>
        </p:nvPicPr>
        <p:blipFill>
          <a:blip r:embed="rId2" cstate="print"/>
          <a:stretch>
            <a:fillRect/>
          </a:stretch>
        </p:blipFill>
        <p:spPr>
          <a:xfrm>
            <a:off x="5943600" y="1447800"/>
            <a:ext cx="2058076" cy="20626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valentino.jpg"/>
          <p:cNvPicPr>
            <a:picLocks noChangeAspect="1"/>
          </p:cNvPicPr>
          <p:nvPr/>
        </p:nvPicPr>
        <p:blipFill>
          <a:blip r:embed="rId3" cstate="print"/>
          <a:stretch>
            <a:fillRect/>
          </a:stretch>
        </p:blipFill>
        <p:spPr>
          <a:xfrm>
            <a:off x="6096000" y="4191000"/>
            <a:ext cx="2067362" cy="23696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Handsome Romantic Lead</a:t>
            </a:r>
          </a:p>
          <a:p>
            <a:r>
              <a:rPr lang="en-US" dirty="0" smtClean="0"/>
              <a:t>Italian Immigrant</a:t>
            </a:r>
          </a:p>
          <a:p>
            <a:pPr lvl="1"/>
            <a:r>
              <a:rPr lang="en-US" dirty="0" smtClean="0"/>
              <a:t>Latin lover</a:t>
            </a:r>
          </a:p>
          <a:p>
            <a:pPr lvl="1"/>
            <a:r>
              <a:rPr lang="en-US" dirty="0" smtClean="0"/>
              <a:t>Ladies love him</a:t>
            </a:r>
          </a:p>
          <a:p>
            <a:endParaRPr lang="en-US" dirty="0" smtClean="0"/>
          </a:p>
          <a:p>
            <a:r>
              <a:rPr lang="en-US" dirty="0" smtClean="0"/>
              <a:t>“ The Sheik”</a:t>
            </a:r>
          </a:p>
          <a:p>
            <a:pPr lvl="1"/>
            <a:r>
              <a:rPr lang="en-US" dirty="0" smtClean="0"/>
              <a:t>Major movie success</a:t>
            </a:r>
          </a:p>
          <a:p>
            <a:pPr lvl="1"/>
            <a:r>
              <a:rPr lang="en-US" dirty="0" smtClean="0"/>
              <a:t>Dies 1926 </a:t>
            </a:r>
          </a:p>
          <a:p>
            <a:pPr lvl="2"/>
            <a:r>
              <a:rPr lang="en-US" dirty="0" smtClean="0"/>
              <a:t>Complication from </a:t>
            </a:r>
            <a:r>
              <a:rPr lang="en-US" dirty="0" err="1" smtClean="0"/>
              <a:t>apendix</a:t>
            </a:r>
            <a:r>
              <a:rPr lang="en-US" dirty="0" smtClean="0"/>
              <a:t> </a:t>
            </a:r>
            <a:r>
              <a:rPr lang="en-US" dirty="0" err="1" smtClean="0"/>
              <a:t>surgey</a:t>
            </a:r>
            <a:r>
              <a:rPr lang="en-US" dirty="0" smtClean="0"/>
              <a:t> </a:t>
            </a:r>
          </a:p>
          <a:p>
            <a:endParaRPr lang="en-US" dirty="0"/>
          </a:p>
        </p:txBody>
      </p:sp>
      <p:sp>
        <p:nvSpPr>
          <p:cNvPr id="3" name="Title 2"/>
          <p:cNvSpPr>
            <a:spLocks noGrp="1"/>
          </p:cNvSpPr>
          <p:nvPr>
            <p:ph type="title"/>
          </p:nvPr>
        </p:nvSpPr>
        <p:spPr/>
        <p:txBody>
          <a:bodyPr/>
          <a:lstStyle/>
          <a:p>
            <a:pPr algn="ctr"/>
            <a:r>
              <a:rPr lang="en-US" dirty="0" smtClean="0"/>
              <a:t>Rudolph Valentino</a:t>
            </a:r>
            <a:endParaRPr lang="en-US" dirty="0"/>
          </a:p>
        </p:txBody>
      </p:sp>
      <p:pic>
        <p:nvPicPr>
          <p:cNvPr id="4" name="Picture 3" descr="valention shiek.jpg"/>
          <p:cNvPicPr>
            <a:picLocks noChangeAspect="1"/>
          </p:cNvPicPr>
          <p:nvPr/>
        </p:nvPicPr>
        <p:blipFill>
          <a:blip r:embed="rId2" cstate="print"/>
          <a:stretch>
            <a:fillRect/>
          </a:stretch>
        </p:blipFill>
        <p:spPr>
          <a:xfrm>
            <a:off x="5638800" y="1600200"/>
            <a:ext cx="3098061" cy="40052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Today’s top leading lady</a:t>
            </a:r>
          </a:p>
          <a:p>
            <a:endParaRPr lang="en-US" dirty="0" smtClean="0"/>
          </a:p>
          <a:p>
            <a:endParaRPr lang="en-US" dirty="0" smtClean="0"/>
          </a:p>
          <a:p>
            <a:endParaRPr lang="en-US" dirty="0" smtClean="0"/>
          </a:p>
          <a:p>
            <a:endParaRPr lang="en-US" dirty="0" smtClean="0"/>
          </a:p>
          <a:p>
            <a:r>
              <a:rPr lang="en-US" dirty="0" smtClean="0"/>
              <a:t>1920’s top leading lady </a:t>
            </a:r>
            <a:endParaRPr lang="en-US" dirty="0"/>
          </a:p>
        </p:txBody>
      </p:sp>
      <p:sp>
        <p:nvSpPr>
          <p:cNvPr id="3" name="Title 2"/>
          <p:cNvSpPr>
            <a:spLocks noGrp="1"/>
          </p:cNvSpPr>
          <p:nvPr>
            <p:ph type="title"/>
          </p:nvPr>
        </p:nvSpPr>
        <p:spPr/>
        <p:txBody>
          <a:bodyPr/>
          <a:lstStyle/>
          <a:p>
            <a:pPr algn="ctr"/>
            <a:r>
              <a:rPr lang="en-US" dirty="0" smtClean="0"/>
              <a:t>Movie Stars</a:t>
            </a:r>
            <a:endParaRPr lang="en-US" dirty="0"/>
          </a:p>
        </p:txBody>
      </p:sp>
      <p:pic>
        <p:nvPicPr>
          <p:cNvPr id="4" name="Picture 3" descr="kstew.jpg"/>
          <p:cNvPicPr>
            <a:picLocks noChangeAspect="1"/>
          </p:cNvPicPr>
          <p:nvPr/>
        </p:nvPicPr>
        <p:blipFill>
          <a:blip r:embed="rId2" cstate="print"/>
          <a:stretch>
            <a:fillRect/>
          </a:stretch>
        </p:blipFill>
        <p:spPr>
          <a:xfrm>
            <a:off x="5486400" y="1523999"/>
            <a:ext cx="2695575" cy="20190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Mary-Pickford.jpg"/>
          <p:cNvPicPr>
            <a:picLocks noChangeAspect="1"/>
          </p:cNvPicPr>
          <p:nvPr/>
        </p:nvPicPr>
        <p:blipFill>
          <a:blip r:embed="rId3" cstate="print"/>
          <a:stretch>
            <a:fillRect/>
          </a:stretch>
        </p:blipFill>
        <p:spPr>
          <a:xfrm>
            <a:off x="5562600" y="3886200"/>
            <a:ext cx="2705100" cy="2705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“America’s Sweetheart”</a:t>
            </a:r>
          </a:p>
          <a:p>
            <a:pPr lvl="1"/>
            <a:r>
              <a:rPr lang="en-US" dirty="0" smtClean="0"/>
              <a:t>“It Girl”</a:t>
            </a:r>
          </a:p>
          <a:p>
            <a:pPr lvl="1"/>
            <a:r>
              <a:rPr lang="en-US" dirty="0" smtClean="0"/>
              <a:t>“girl with the curls”</a:t>
            </a:r>
          </a:p>
          <a:p>
            <a:r>
              <a:rPr lang="en-US" dirty="0" smtClean="0"/>
              <a:t>Life in Tabloids</a:t>
            </a:r>
          </a:p>
          <a:p>
            <a:r>
              <a:rPr lang="en-US" dirty="0" smtClean="0"/>
              <a:t>Very successful business woman</a:t>
            </a:r>
            <a:endParaRPr lang="en-US" dirty="0"/>
          </a:p>
        </p:txBody>
      </p:sp>
      <p:sp>
        <p:nvSpPr>
          <p:cNvPr id="3" name="Title 2"/>
          <p:cNvSpPr>
            <a:spLocks noGrp="1"/>
          </p:cNvSpPr>
          <p:nvPr>
            <p:ph type="title"/>
          </p:nvPr>
        </p:nvSpPr>
        <p:spPr/>
        <p:txBody>
          <a:bodyPr/>
          <a:lstStyle/>
          <a:p>
            <a:pPr algn="ctr"/>
            <a:r>
              <a:rPr lang="en-US" dirty="0" smtClean="0"/>
              <a:t>Mary Pickford</a:t>
            </a:r>
            <a:endParaRPr lang="en-US" dirty="0"/>
          </a:p>
        </p:txBody>
      </p:sp>
      <p:pic>
        <p:nvPicPr>
          <p:cNvPr id="4" name="Picture 3" descr="mary pickford pollyanna.jpg"/>
          <p:cNvPicPr>
            <a:picLocks noChangeAspect="1"/>
          </p:cNvPicPr>
          <p:nvPr/>
        </p:nvPicPr>
        <p:blipFill>
          <a:blip r:embed="rId2" cstate="print"/>
          <a:stretch>
            <a:fillRect/>
          </a:stretch>
        </p:blipFill>
        <p:spPr>
          <a:xfrm>
            <a:off x="4953000" y="3733800"/>
            <a:ext cx="3838575" cy="28308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628</TotalTime>
  <Words>491</Words>
  <Application>Microsoft Office PowerPoint</Application>
  <PresentationFormat>On-screen Show (4:3)</PresentationFormat>
  <Paragraphs>141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Chapter 11 Section 4</vt:lpstr>
      <vt:lpstr>Section Focus</vt:lpstr>
      <vt:lpstr>New Trends</vt:lpstr>
      <vt:lpstr>New Trends</vt:lpstr>
      <vt:lpstr>Motion Pictures</vt:lpstr>
      <vt:lpstr>Movie Stars</vt:lpstr>
      <vt:lpstr>Rudolph Valentino</vt:lpstr>
      <vt:lpstr>Movie Stars</vt:lpstr>
      <vt:lpstr>Mary Pickford</vt:lpstr>
      <vt:lpstr>Comedy Genre</vt:lpstr>
      <vt:lpstr>Charlie Chaplin</vt:lpstr>
      <vt:lpstr>Top Action Stars</vt:lpstr>
      <vt:lpstr>Douglas Fairbanks</vt:lpstr>
      <vt:lpstr>Popular movies of the 1920s</vt:lpstr>
      <vt:lpstr>The Jazz Singer</vt:lpstr>
      <vt:lpstr>Radio</vt:lpstr>
      <vt:lpstr>Age of Heroes</vt:lpstr>
      <vt:lpstr>Lindbergh Crosses Atlantic</vt:lpstr>
      <vt:lpstr>Women Assume New Roles</vt:lpstr>
      <vt:lpstr>Slide 20</vt:lpstr>
      <vt:lpstr>Firsts for American Women</vt:lpstr>
      <vt:lpstr>Section Focus</vt:lpstr>
    </vt:vector>
  </TitlesOfParts>
  <Company>NAFCS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Section 4</dc:title>
  <dc:creator>WRussell</dc:creator>
  <cp:lastModifiedBy>WRussell</cp:lastModifiedBy>
  <cp:revision>22</cp:revision>
  <dcterms:created xsi:type="dcterms:W3CDTF">2013-01-31T11:55:52Z</dcterms:created>
  <dcterms:modified xsi:type="dcterms:W3CDTF">2013-02-04T19:54:53Z</dcterms:modified>
</cp:coreProperties>
</file>