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 id="269" r:id="rId12"/>
    <p:sldId id="265"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95E56D6-C1F2-48DB-971A-FBA28310E083}" type="datetimeFigureOut">
              <a:rPr lang="en-US" smtClean="0"/>
              <a:pPr/>
              <a:t>3/6/2014</a:t>
            </a:fld>
            <a:endParaRPr lang="en-US"/>
          </a:p>
        </p:txBody>
      </p:sp>
      <p:sp>
        <p:nvSpPr>
          <p:cNvPr id="16" name="Slide Number Placeholder 15"/>
          <p:cNvSpPr>
            <a:spLocks noGrp="1"/>
          </p:cNvSpPr>
          <p:nvPr>
            <p:ph type="sldNum" sz="quarter" idx="11"/>
          </p:nvPr>
        </p:nvSpPr>
        <p:spPr/>
        <p:txBody>
          <a:bodyPr/>
          <a:lstStyle/>
          <a:p>
            <a:fld id="{884B911C-CA39-423A-9E87-79C950A91DA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E56D6-C1F2-48DB-971A-FBA28310E083}"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B911C-CA39-423A-9E87-79C950A91D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E56D6-C1F2-48DB-971A-FBA28310E083}"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B911C-CA39-423A-9E87-79C950A91D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95E56D6-C1F2-48DB-971A-FBA28310E083}" type="datetimeFigureOut">
              <a:rPr lang="en-US" smtClean="0"/>
              <a:pPr/>
              <a:t>3/6/2014</a:t>
            </a:fld>
            <a:endParaRPr lang="en-US"/>
          </a:p>
        </p:txBody>
      </p:sp>
      <p:sp>
        <p:nvSpPr>
          <p:cNvPr id="15" name="Slide Number Placeholder 14"/>
          <p:cNvSpPr>
            <a:spLocks noGrp="1"/>
          </p:cNvSpPr>
          <p:nvPr>
            <p:ph type="sldNum" sz="quarter" idx="15"/>
          </p:nvPr>
        </p:nvSpPr>
        <p:spPr/>
        <p:txBody>
          <a:bodyPr/>
          <a:lstStyle>
            <a:lvl1pPr algn="ctr">
              <a:defRPr/>
            </a:lvl1pPr>
          </a:lstStyle>
          <a:p>
            <a:fld id="{884B911C-CA39-423A-9E87-79C950A91DA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5E56D6-C1F2-48DB-971A-FBA28310E083}"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B911C-CA39-423A-9E87-79C950A91DA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5E56D6-C1F2-48DB-971A-FBA28310E083}"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B911C-CA39-423A-9E87-79C950A91DA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84B911C-CA39-423A-9E87-79C950A91DA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95E56D6-C1F2-48DB-971A-FBA28310E083}" type="datetimeFigureOut">
              <a:rPr lang="en-US" smtClean="0"/>
              <a:pPr/>
              <a:t>3/6/2014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5E56D6-C1F2-48DB-971A-FBA28310E083}"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B911C-CA39-423A-9E87-79C950A91DA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E56D6-C1F2-48DB-971A-FBA28310E083}"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B911C-CA39-423A-9E87-79C950A91D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95E56D6-C1F2-48DB-971A-FBA28310E083}" type="datetimeFigureOut">
              <a:rPr lang="en-US" smtClean="0"/>
              <a:pPr/>
              <a:t>3/6/2014</a:t>
            </a:fld>
            <a:endParaRPr lang="en-US"/>
          </a:p>
        </p:txBody>
      </p:sp>
      <p:sp>
        <p:nvSpPr>
          <p:cNvPr id="9" name="Slide Number Placeholder 8"/>
          <p:cNvSpPr>
            <a:spLocks noGrp="1"/>
          </p:cNvSpPr>
          <p:nvPr>
            <p:ph type="sldNum" sz="quarter" idx="15"/>
          </p:nvPr>
        </p:nvSpPr>
        <p:spPr/>
        <p:txBody>
          <a:bodyPr/>
          <a:lstStyle/>
          <a:p>
            <a:fld id="{884B911C-CA39-423A-9E87-79C950A91DA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95E56D6-C1F2-48DB-971A-FBA28310E083}" type="datetimeFigureOut">
              <a:rPr lang="en-US" smtClean="0"/>
              <a:pPr/>
              <a:t>3/6/2014</a:t>
            </a:fld>
            <a:endParaRPr lang="en-US"/>
          </a:p>
        </p:txBody>
      </p:sp>
      <p:sp>
        <p:nvSpPr>
          <p:cNvPr id="9" name="Slide Number Placeholder 8"/>
          <p:cNvSpPr>
            <a:spLocks noGrp="1"/>
          </p:cNvSpPr>
          <p:nvPr>
            <p:ph type="sldNum" sz="quarter" idx="11"/>
          </p:nvPr>
        </p:nvSpPr>
        <p:spPr/>
        <p:txBody>
          <a:bodyPr/>
          <a:lstStyle/>
          <a:p>
            <a:fld id="{884B911C-CA39-423A-9E87-79C950A91DA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5E56D6-C1F2-48DB-971A-FBA28310E083}" type="datetimeFigureOut">
              <a:rPr lang="en-US" smtClean="0"/>
              <a:pPr/>
              <a:t>3/6/2014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84B911C-CA39-423A-9E87-79C950A91DA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Effects of the New Deal</a:t>
            </a:r>
            <a:endParaRPr lang="en-US" dirty="0"/>
          </a:p>
        </p:txBody>
      </p:sp>
      <p:sp>
        <p:nvSpPr>
          <p:cNvPr id="2" name="Title 1"/>
          <p:cNvSpPr>
            <a:spLocks noGrp="1"/>
          </p:cNvSpPr>
          <p:nvPr>
            <p:ph type="ctrTitle"/>
          </p:nvPr>
        </p:nvSpPr>
        <p:spPr/>
        <p:txBody>
          <a:bodyPr/>
          <a:lstStyle/>
          <a:p>
            <a:r>
              <a:rPr lang="en-US" dirty="0" smtClean="0"/>
              <a:t>Chapter 13</a:t>
            </a:r>
            <a:br>
              <a:rPr lang="en-US" dirty="0" smtClean="0"/>
            </a:br>
            <a:r>
              <a:rPr lang="en-US" dirty="0" smtClean="0"/>
              <a:t>Section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Gov’t</a:t>
            </a:r>
            <a:r>
              <a:rPr lang="en-US" dirty="0" smtClean="0"/>
              <a:t> assumes responsibility for providing for children, poor, elderly, sick, and disabled/unemployed</a:t>
            </a:r>
          </a:p>
          <a:p>
            <a:endParaRPr lang="en-US" dirty="0" smtClean="0"/>
          </a:p>
          <a:p>
            <a:r>
              <a:rPr lang="en-US" dirty="0" smtClean="0"/>
              <a:t>Most Americans had never received Federal benefits before</a:t>
            </a:r>
          </a:p>
          <a:p>
            <a:endParaRPr lang="en-US" dirty="0" smtClean="0"/>
          </a:p>
          <a:p>
            <a:r>
              <a:rPr lang="en-US" dirty="0" smtClean="0"/>
              <a:t>New Deal= </a:t>
            </a:r>
            <a:r>
              <a:rPr lang="en-US" dirty="0" err="1" smtClean="0"/>
              <a:t>Gov’t</a:t>
            </a:r>
            <a:r>
              <a:rPr lang="en-US" dirty="0" smtClean="0"/>
              <a:t> responsible for welfare of all Americans</a:t>
            </a:r>
          </a:p>
          <a:p>
            <a:endParaRPr lang="en-US" dirty="0" smtClean="0"/>
          </a:p>
          <a:p>
            <a:r>
              <a:rPr lang="en-US" dirty="0" smtClean="0"/>
              <a:t>Conservative vs. liberal debate continues</a:t>
            </a:r>
            <a:endParaRPr lang="en-US" dirty="0"/>
          </a:p>
        </p:txBody>
      </p:sp>
      <p:sp>
        <p:nvSpPr>
          <p:cNvPr id="3" name="Title 2"/>
          <p:cNvSpPr>
            <a:spLocks noGrp="1"/>
          </p:cNvSpPr>
          <p:nvPr>
            <p:ph type="title"/>
          </p:nvPr>
        </p:nvSpPr>
        <p:spPr/>
        <p:txBody>
          <a:bodyPr/>
          <a:lstStyle/>
          <a:p>
            <a:pPr algn="ctr"/>
            <a:r>
              <a:rPr lang="en-US" dirty="0" smtClean="0"/>
              <a:t>Welfare State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381000"/>
            <a:ext cx="7498404" cy="2819400"/>
          </a:xfrm>
        </p:spPr>
      </p:pic>
      <p:sp>
        <p:nvSpPr>
          <p:cNvPr id="3" name="Title 2"/>
          <p:cNvSpPr>
            <a:spLocks noGrp="1"/>
          </p:cNvSpPr>
          <p:nvPr>
            <p:ph type="title"/>
          </p:nvPr>
        </p:nvSpPr>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98822"/>
            <a:ext cx="7498404" cy="3859178"/>
          </a:xfrm>
          <a:prstGeom prst="rect">
            <a:avLst/>
          </a:prstGeom>
        </p:spPr>
      </p:pic>
    </p:spTree>
    <p:extLst>
      <p:ext uri="{BB962C8B-B14F-4D97-AF65-F5344CB8AC3E}">
        <p14:creationId xmlns:p14="http://schemas.microsoft.com/office/powerpoint/2010/main" val="357937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Expands role of </a:t>
            </a:r>
            <a:r>
              <a:rPr lang="en-US" dirty="0" err="1" smtClean="0"/>
              <a:t>gov’t</a:t>
            </a:r>
            <a:endParaRPr lang="en-US" dirty="0" smtClean="0"/>
          </a:p>
          <a:p>
            <a:r>
              <a:rPr lang="en-US" dirty="0" smtClean="0"/>
              <a:t>Increases influence of president</a:t>
            </a:r>
          </a:p>
          <a:p>
            <a:r>
              <a:rPr lang="en-US" dirty="0" smtClean="0"/>
              <a:t>Makes mass media essential to presidents</a:t>
            </a:r>
          </a:p>
          <a:p>
            <a:r>
              <a:rPr lang="en-US" dirty="0" smtClean="0"/>
              <a:t>Increases war-time powers</a:t>
            </a:r>
          </a:p>
          <a:p>
            <a:r>
              <a:rPr lang="en-US" dirty="0" smtClean="0"/>
              <a:t>Leads to 22 amendment</a:t>
            </a:r>
          </a:p>
          <a:p>
            <a:pPr lvl="1"/>
            <a:r>
              <a:rPr lang="en-US" dirty="0" smtClean="0"/>
              <a:t>Congress concerned by the growing power of the president</a:t>
            </a:r>
            <a:endParaRPr lang="en-US" dirty="0"/>
          </a:p>
        </p:txBody>
      </p:sp>
      <p:sp>
        <p:nvSpPr>
          <p:cNvPr id="3" name="Title 2"/>
          <p:cNvSpPr>
            <a:spLocks noGrp="1"/>
          </p:cNvSpPr>
          <p:nvPr>
            <p:ph type="title"/>
          </p:nvPr>
        </p:nvSpPr>
        <p:spPr/>
        <p:txBody>
          <a:bodyPr/>
          <a:lstStyle/>
          <a:p>
            <a:pPr algn="ctr"/>
            <a:r>
              <a:rPr lang="en-US" dirty="0" smtClean="0"/>
              <a:t>FDR changes the President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419600"/>
            <a:ext cx="3644900" cy="21884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CCC and WPA both worked to help build parks</a:t>
            </a:r>
          </a:p>
          <a:p>
            <a:endParaRPr lang="en-US" dirty="0" smtClean="0"/>
          </a:p>
          <a:p>
            <a:r>
              <a:rPr lang="en-US" dirty="0" smtClean="0"/>
              <a:t>FDR gives 12 million to create more national parks</a:t>
            </a:r>
          </a:p>
          <a:p>
            <a:endParaRPr lang="en-US" dirty="0" smtClean="0"/>
          </a:p>
          <a:p>
            <a:r>
              <a:rPr lang="en-US" dirty="0" smtClean="0"/>
              <a:t>TVA =  dams  mixed environmental </a:t>
            </a:r>
            <a:endParaRPr lang="en-US" dirty="0"/>
          </a:p>
        </p:txBody>
      </p:sp>
      <p:sp>
        <p:nvSpPr>
          <p:cNvPr id="3" name="Title 2"/>
          <p:cNvSpPr>
            <a:spLocks noGrp="1"/>
          </p:cNvSpPr>
          <p:nvPr>
            <p:ph type="title"/>
          </p:nvPr>
        </p:nvSpPr>
        <p:spPr/>
        <p:txBody>
          <a:bodyPr/>
          <a:lstStyle/>
          <a:p>
            <a:pPr algn="ctr"/>
            <a:r>
              <a:rPr lang="en-US" dirty="0" smtClean="0"/>
              <a:t>Environment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the New Deal change the social, economic, and political landscape of the United States for future generations?</a:t>
            </a:r>
          </a:p>
          <a:p>
            <a:endParaRPr lang="en-US" dirty="0" smtClean="0"/>
          </a:p>
          <a:p>
            <a:endParaRPr lang="en-US" dirty="0" smtClean="0"/>
          </a:p>
          <a:p>
            <a:pPr lvl="1"/>
            <a:r>
              <a:rPr lang="en-US" dirty="0" smtClean="0"/>
              <a:t>It forged a New Deal coalition that still influences politics today. It set the economy back on track and made the federal government the major force in the economic system. It also brought about the rise of the welfare state</a:t>
            </a:r>
          </a:p>
          <a:p>
            <a:endParaRPr lang="en-US" dirty="0" smtClean="0"/>
          </a:p>
          <a:p>
            <a:pPr lvl="1"/>
            <a:endParaRPr lang="en-US" dirty="0"/>
          </a:p>
        </p:txBody>
      </p:sp>
      <p:sp>
        <p:nvSpPr>
          <p:cNvPr id="3" name="Title 2"/>
          <p:cNvSpPr>
            <a:spLocks noGrp="1"/>
          </p:cNvSpPr>
          <p:nvPr>
            <p:ph type="title"/>
          </p:nvPr>
        </p:nvSpPr>
        <p:spPr/>
        <p:txBody>
          <a:bodyPr/>
          <a:lstStyle/>
          <a:p>
            <a:pPr algn="ctr"/>
            <a:r>
              <a:rPr lang="en-US" dirty="0" smtClean="0"/>
              <a:t>Section Focus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the New Deal change the landscape of the United States for future generations?</a:t>
            </a:r>
            <a:endParaRPr lang="en-US" dirty="0"/>
          </a:p>
        </p:txBody>
      </p:sp>
      <p:sp>
        <p:nvSpPr>
          <p:cNvPr id="3" name="Title 2"/>
          <p:cNvSpPr>
            <a:spLocks noGrp="1"/>
          </p:cNvSpPr>
          <p:nvPr>
            <p:ph type="title"/>
          </p:nvPr>
        </p:nvSpPr>
        <p:spPr/>
        <p:txBody>
          <a:bodyPr/>
          <a:lstStyle/>
          <a:p>
            <a:pPr algn="ctr"/>
            <a:r>
              <a:rPr lang="en-US" dirty="0" smtClean="0"/>
              <a:t>Section Focus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Deal changed role of federal </a:t>
            </a:r>
            <a:r>
              <a:rPr lang="en-US" dirty="0" err="1" smtClean="0"/>
              <a:t>gov’t</a:t>
            </a:r>
            <a:r>
              <a:rPr lang="en-US" dirty="0" smtClean="0"/>
              <a:t> in economy, the power of the president, and relationship of people to their </a:t>
            </a:r>
            <a:r>
              <a:rPr lang="en-US" dirty="0" err="1" smtClean="0"/>
              <a:t>gov’t</a:t>
            </a:r>
            <a:r>
              <a:rPr lang="en-US" dirty="0" smtClean="0"/>
              <a:t>.</a:t>
            </a:r>
          </a:p>
          <a:p>
            <a:endParaRPr lang="en-US" dirty="0"/>
          </a:p>
        </p:txBody>
      </p:sp>
      <p:sp>
        <p:nvSpPr>
          <p:cNvPr id="3" name="Title 2"/>
          <p:cNvSpPr>
            <a:spLocks noGrp="1"/>
          </p:cNvSpPr>
          <p:nvPr>
            <p:ph type="title"/>
          </p:nvPr>
        </p:nvSpPr>
        <p:spPr/>
        <p:txBody>
          <a:bodyPr/>
          <a:lstStyle/>
          <a:p>
            <a:pPr algn="ctr"/>
            <a:r>
              <a:rPr lang="en-US" dirty="0" smtClean="0"/>
              <a:t>Why it Mattes</a:t>
            </a:r>
            <a:endParaRPr lang="en-US" dirty="0"/>
          </a:p>
        </p:txBody>
      </p:sp>
      <p:pic>
        <p:nvPicPr>
          <p:cNvPr id="4" name="Picture 3" descr="NewDealNRA.jpg"/>
          <p:cNvPicPr>
            <a:picLocks noChangeAspect="1"/>
          </p:cNvPicPr>
          <p:nvPr/>
        </p:nvPicPr>
        <p:blipFill>
          <a:blip r:embed="rId2" cstate="print"/>
          <a:stretch>
            <a:fillRect/>
          </a:stretch>
        </p:blipFill>
        <p:spPr>
          <a:xfrm>
            <a:off x="4876800" y="2667000"/>
            <a:ext cx="2971800" cy="35661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Eleanor Roosevelt at front.  Changes role of first lady</a:t>
            </a:r>
          </a:p>
          <a:p>
            <a:pPr lvl="1"/>
            <a:r>
              <a:rPr lang="en-US" dirty="0" smtClean="0"/>
              <a:t>Newspaper column, “My Day”- challenges Americans on equality</a:t>
            </a:r>
          </a:p>
          <a:p>
            <a:r>
              <a:rPr lang="en-US" dirty="0" smtClean="0"/>
              <a:t>Eleanor wildly popular</a:t>
            </a:r>
          </a:p>
          <a:p>
            <a:endParaRPr lang="en-US" dirty="0"/>
          </a:p>
        </p:txBody>
      </p:sp>
      <p:sp>
        <p:nvSpPr>
          <p:cNvPr id="3" name="Title 2"/>
          <p:cNvSpPr>
            <a:spLocks noGrp="1"/>
          </p:cNvSpPr>
          <p:nvPr>
            <p:ph type="title"/>
          </p:nvPr>
        </p:nvSpPr>
        <p:spPr/>
        <p:txBody>
          <a:bodyPr/>
          <a:lstStyle/>
          <a:p>
            <a:pPr algn="ctr"/>
            <a:r>
              <a:rPr lang="en-US" dirty="0" smtClean="0"/>
              <a:t>Women lead the New Deal</a:t>
            </a:r>
            <a:endParaRPr lang="en-US" dirty="0"/>
          </a:p>
        </p:txBody>
      </p:sp>
      <p:pic>
        <p:nvPicPr>
          <p:cNvPr id="4" name="Picture 3" descr="eleanor roosevelt coal mine.jpg"/>
          <p:cNvPicPr>
            <a:picLocks noChangeAspect="1"/>
          </p:cNvPicPr>
          <p:nvPr/>
        </p:nvPicPr>
        <p:blipFill>
          <a:blip r:embed="rId2" cstate="print"/>
          <a:stretch>
            <a:fillRect/>
          </a:stretch>
        </p:blipFill>
        <p:spPr>
          <a:xfrm>
            <a:off x="5334000" y="3124200"/>
            <a:ext cx="3086100" cy="3154680"/>
          </a:xfrm>
          <a:prstGeom prst="rect">
            <a:avLst/>
          </a:prstGeom>
        </p:spPr>
      </p:pic>
      <p:pic>
        <p:nvPicPr>
          <p:cNvPr id="5" name="Picture 4" descr="MyDay1.jpg"/>
          <p:cNvPicPr>
            <a:picLocks noChangeAspect="1"/>
          </p:cNvPicPr>
          <p:nvPr/>
        </p:nvPicPr>
        <p:blipFill>
          <a:blip r:embed="rId3" cstate="print"/>
          <a:stretch>
            <a:fillRect/>
          </a:stretch>
        </p:blipFill>
        <p:spPr>
          <a:xfrm>
            <a:off x="762000" y="3581400"/>
            <a:ext cx="3657600" cy="24460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1934 unemployment for black men = 50%</a:t>
            </a:r>
          </a:p>
          <a:p>
            <a:r>
              <a:rPr lang="en-US" dirty="0" smtClean="0"/>
              <a:t>Both </a:t>
            </a:r>
            <a:r>
              <a:rPr lang="en-US" dirty="0" err="1" smtClean="0"/>
              <a:t>Roosevelts</a:t>
            </a:r>
            <a:r>
              <a:rPr lang="en-US" dirty="0" smtClean="0"/>
              <a:t> work for equality</a:t>
            </a:r>
          </a:p>
          <a:p>
            <a:pPr lvl="1"/>
            <a:r>
              <a:rPr lang="en-US" dirty="0" smtClean="0"/>
              <a:t>FDR invites black advisors to white house</a:t>
            </a:r>
          </a:p>
          <a:p>
            <a:pPr lvl="1"/>
            <a:r>
              <a:rPr lang="en-US" dirty="0" smtClean="0"/>
              <a:t>“The Black Cabinet”</a:t>
            </a:r>
          </a:p>
          <a:p>
            <a:pPr lvl="2"/>
            <a:r>
              <a:rPr lang="en-US" dirty="0" smtClean="0"/>
              <a:t>Robert Weaver</a:t>
            </a:r>
          </a:p>
          <a:p>
            <a:pPr lvl="2"/>
            <a:r>
              <a:rPr lang="en-US" dirty="0" smtClean="0"/>
              <a:t>William Hastie</a:t>
            </a:r>
          </a:p>
          <a:p>
            <a:pPr lvl="2"/>
            <a:r>
              <a:rPr lang="en-US" dirty="0" smtClean="0"/>
              <a:t>Mary </a:t>
            </a:r>
            <a:r>
              <a:rPr lang="en-US" dirty="0" err="1" smtClean="0"/>
              <a:t>Mcleod</a:t>
            </a:r>
            <a:r>
              <a:rPr lang="en-US" dirty="0" smtClean="0"/>
              <a:t> Bethune</a:t>
            </a:r>
          </a:p>
          <a:p>
            <a:r>
              <a:rPr lang="en-US" dirty="0" smtClean="0"/>
              <a:t>FDR refuse to go all in on Race</a:t>
            </a:r>
          </a:p>
          <a:p>
            <a:pPr lvl="1"/>
            <a:r>
              <a:rPr lang="en-US" dirty="0" smtClean="0"/>
              <a:t>Refuses to support anti-lynching laws</a:t>
            </a:r>
          </a:p>
          <a:p>
            <a:pPr lvl="1"/>
            <a:r>
              <a:rPr lang="en-US" dirty="0" smtClean="0"/>
              <a:t>Would lose support of southern </a:t>
            </a:r>
            <a:r>
              <a:rPr lang="en-US" dirty="0" err="1" smtClean="0"/>
              <a:t>Dems</a:t>
            </a:r>
            <a:endParaRPr lang="en-US" dirty="0"/>
          </a:p>
        </p:txBody>
      </p:sp>
      <p:sp>
        <p:nvSpPr>
          <p:cNvPr id="3" name="Title 2"/>
          <p:cNvSpPr>
            <a:spLocks noGrp="1"/>
          </p:cNvSpPr>
          <p:nvPr>
            <p:ph type="title"/>
          </p:nvPr>
        </p:nvSpPr>
        <p:spPr/>
        <p:txBody>
          <a:bodyPr>
            <a:normAutofit fontScale="90000"/>
          </a:bodyPr>
          <a:lstStyle/>
          <a:p>
            <a:pPr algn="ctr"/>
            <a:r>
              <a:rPr lang="en-US" dirty="0" smtClean="0"/>
              <a:t>Blacks make advances / face challenges</a:t>
            </a:r>
            <a:endParaRPr lang="en-US" dirty="0"/>
          </a:p>
        </p:txBody>
      </p:sp>
      <p:pic>
        <p:nvPicPr>
          <p:cNvPr id="4" name="Picture 3" descr="mary-mcleod-bethune-1.jpg"/>
          <p:cNvPicPr>
            <a:picLocks noChangeAspect="1"/>
          </p:cNvPicPr>
          <p:nvPr/>
        </p:nvPicPr>
        <p:blipFill>
          <a:blip r:embed="rId2" cstate="print"/>
          <a:stretch>
            <a:fillRect/>
          </a:stretch>
        </p:blipFill>
        <p:spPr>
          <a:xfrm>
            <a:off x="7543800" y="4800600"/>
            <a:ext cx="1400175" cy="1859720"/>
          </a:xfrm>
          <a:prstGeom prst="rect">
            <a:avLst/>
          </a:prstGeom>
          <a:ln>
            <a:noFill/>
          </a:ln>
          <a:effectLst>
            <a:softEdge rad="112500"/>
          </a:effectLst>
        </p:spPr>
      </p:pic>
      <p:pic>
        <p:nvPicPr>
          <p:cNvPr id="5" name="Picture 4" descr="robert Weaver.jpg"/>
          <p:cNvPicPr>
            <a:picLocks noChangeAspect="1"/>
          </p:cNvPicPr>
          <p:nvPr/>
        </p:nvPicPr>
        <p:blipFill>
          <a:blip r:embed="rId3" cstate="print"/>
          <a:stretch>
            <a:fillRect/>
          </a:stretch>
        </p:blipFill>
        <p:spPr>
          <a:xfrm>
            <a:off x="7467600" y="1447800"/>
            <a:ext cx="1219402" cy="1469554"/>
          </a:xfrm>
          <a:prstGeom prst="rect">
            <a:avLst/>
          </a:prstGeom>
          <a:ln>
            <a:noFill/>
          </a:ln>
          <a:effectLst>
            <a:softEdge rad="112500"/>
          </a:effectLst>
        </p:spPr>
      </p:pic>
      <p:pic>
        <p:nvPicPr>
          <p:cNvPr id="6" name="Picture 5" descr="hastie.jpg"/>
          <p:cNvPicPr>
            <a:picLocks noChangeAspect="1"/>
          </p:cNvPicPr>
          <p:nvPr/>
        </p:nvPicPr>
        <p:blipFill>
          <a:blip r:embed="rId4" cstate="print"/>
          <a:stretch>
            <a:fillRect/>
          </a:stretch>
        </p:blipFill>
        <p:spPr>
          <a:xfrm>
            <a:off x="7543800" y="2895600"/>
            <a:ext cx="1257300" cy="1676400"/>
          </a:xfrm>
          <a:prstGeom prst="rect">
            <a:avLst/>
          </a:prstGeom>
          <a:ln>
            <a:noFill/>
          </a:ln>
          <a:effectLst>
            <a:softEdge rad="112500"/>
          </a:effectLst>
        </p:spPr>
      </p:pic>
      <p:pic>
        <p:nvPicPr>
          <p:cNvPr id="7" name="Picture 6" descr="blackcabinet_af76814cf3.jpg"/>
          <p:cNvPicPr>
            <a:picLocks noChangeAspect="1"/>
          </p:cNvPicPr>
          <p:nvPr/>
        </p:nvPicPr>
        <p:blipFill>
          <a:blip r:embed="rId5" cstate="print"/>
          <a:stretch>
            <a:fillRect/>
          </a:stretch>
        </p:blipFill>
        <p:spPr>
          <a:xfrm>
            <a:off x="4267200" y="2971800"/>
            <a:ext cx="3085190" cy="14538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“Indian New Deal”</a:t>
            </a:r>
          </a:p>
          <a:p>
            <a:pPr lvl="1"/>
            <a:r>
              <a:rPr lang="en-US" dirty="0" smtClean="0"/>
              <a:t>Economic assistance</a:t>
            </a:r>
          </a:p>
          <a:p>
            <a:pPr lvl="1"/>
            <a:r>
              <a:rPr lang="en-US" dirty="0" smtClean="0"/>
              <a:t>Control over own affairs</a:t>
            </a:r>
          </a:p>
          <a:p>
            <a:pPr lvl="1"/>
            <a:r>
              <a:rPr lang="en-US" dirty="0" smtClean="0"/>
              <a:t>Built schools</a:t>
            </a:r>
          </a:p>
          <a:p>
            <a:pPr lvl="1"/>
            <a:r>
              <a:rPr lang="en-US" dirty="0" smtClean="0"/>
              <a:t>Indian CCC</a:t>
            </a:r>
          </a:p>
          <a:p>
            <a:pPr lvl="1"/>
            <a:r>
              <a:rPr lang="en-US" dirty="0" smtClean="0"/>
              <a:t>Encourages native dress, language, religion</a:t>
            </a:r>
            <a:endParaRPr lang="en-US" dirty="0"/>
          </a:p>
        </p:txBody>
      </p:sp>
      <p:sp>
        <p:nvSpPr>
          <p:cNvPr id="3" name="Title 2"/>
          <p:cNvSpPr>
            <a:spLocks noGrp="1"/>
          </p:cNvSpPr>
          <p:nvPr>
            <p:ph type="title"/>
          </p:nvPr>
        </p:nvSpPr>
        <p:spPr/>
        <p:txBody>
          <a:bodyPr/>
          <a:lstStyle/>
          <a:p>
            <a:pPr algn="ctr"/>
            <a:r>
              <a:rPr lang="en-US" dirty="0" smtClean="0"/>
              <a:t>Native Americans and New Deal</a:t>
            </a:r>
            <a:endParaRPr lang="en-US" dirty="0"/>
          </a:p>
        </p:txBody>
      </p:sp>
      <p:pic>
        <p:nvPicPr>
          <p:cNvPr id="4" name="Picture 3" descr="indians1.jpg"/>
          <p:cNvPicPr>
            <a:picLocks noChangeAspect="1"/>
          </p:cNvPicPr>
          <p:nvPr/>
        </p:nvPicPr>
        <p:blipFill>
          <a:blip r:embed="rId2" cstate="print"/>
          <a:stretch>
            <a:fillRect/>
          </a:stretch>
        </p:blipFill>
        <p:spPr>
          <a:xfrm>
            <a:off x="5486400" y="4046042"/>
            <a:ext cx="3429000" cy="26119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Roosevelt  allows for creation of “New Deal Coalition”</a:t>
            </a:r>
          </a:p>
          <a:p>
            <a:r>
              <a:rPr lang="en-US" dirty="0" smtClean="0"/>
              <a:t>Strong political force </a:t>
            </a:r>
          </a:p>
          <a:p>
            <a:pPr lvl="1"/>
            <a:r>
              <a:rPr lang="en-US" dirty="0" smtClean="0"/>
              <a:t>Southern Whites</a:t>
            </a:r>
          </a:p>
          <a:p>
            <a:pPr lvl="1"/>
            <a:r>
              <a:rPr lang="en-US" dirty="0" smtClean="0"/>
              <a:t>Northern blue collar workers (immigrants)</a:t>
            </a:r>
          </a:p>
          <a:p>
            <a:pPr lvl="1"/>
            <a:r>
              <a:rPr lang="en-US" dirty="0" smtClean="0"/>
              <a:t>Poor mid-west farmers</a:t>
            </a:r>
          </a:p>
          <a:p>
            <a:pPr lvl="1"/>
            <a:r>
              <a:rPr lang="en-US" dirty="0" smtClean="0"/>
              <a:t>Blacks</a:t>
            </a:r>
          </a:p>
          <a:p>
            <a:pPr lvl="1"/>
            <a:endParaRPr lang="en-US" dirty="0" smtClean="0"/>
          </a:p>
          <a:p>
            <a:r>
              <a:rPr lang="en-US" dirty="0" smtClean="0"/>
              <a:t>Helps Democrats control congress during FDR terms</a:t>
            </a:r>
            <a:endParaRPr lang="en-US" dirty="0"/>
          </a:p>
        </p:txBody>
      </p:sp>
      <p:sp>
        <p:nvSpPr>
          <p:cNvPr id="3" name="Title 2"/>
          <p:cNvSpPr>
            <a:spLocks noGrp="1"/>
          </p:cNvSpPr>
          <p:nvPr>
            <p:ph type="title"/>
          </p:nvPr>
        </p:nvSpPr>
        <p:spPr/>
        <p:txBody>
          <a:bodyPr/>
          <a:lstStyle/>
          <a:p>
            <a:pPr algn="ctr"/>
            <a:r>
              <a:rPr lang="en-US" dirty="0" smtClean="0"/>
              <a:t>New Deal Coalition</a:t>
            </a:r>
            <a:endParaRPr lang="en-US" dirty="0"/>
          </a:p>
        </p:txBody>
      </p:sp>
      <p:pic>
        <p:nvPicPr>
          <p:cNvPr id="4" name="Picture 3" descr="New-Deal-1935.jpg"/>
          <p:cNvPicPr>
            <a:picLocks noChangeAspect="1"/>
          </p:cNvPicPr>
          <p:nvPr/>
        </p:nvPicPr>
        <p:blipFill>
          <a:blip r:embed="rId2" cstate="print"/>
          <a:stretch>
            <a:fillRect/>
          </a:stretch>
        </p:blipFill>
        <p:spPr>
          <a:xfrm>
            <a:off x="6781800" y="2438400"/>
            <a:ext cx="2001572" cy="19573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Federal </a:t>
            </a:r>
            <a:r>
              <a:rPr lang="en-US" dirty="0" err="1" smtClean="0"/>
              <a:t>gov’t</a:t>
            </a:r>
            <a:r>
              <a:rPr lang="en-US" dirty="0" smtClean="0"/>
              <a:t> increases in size/power</a:t>
            </a:r>
          </a:p>
          <a:p>
            <a:r>
              <a:rPr lang="en-US" dirty="0" smtClean="0"/>
              <a:t>Collecting taxes directly from paycheck</a:t>
            </a:r>
          </a:p>
          <a:p>
            <a:endParaRPr lang="en-US" dirty="0" smtClean="0"/>
          </a:p>
          <a:p>
            <a:r>
              <a:rPr lang="en-US" dirty="0" smtClean="0"/>
              <a:t>Larger Role in Economy</a:t>
            </a:r>
          </a:p>
          <a:p>
            <a:pPr lvl="1"/>
            <a:r>
              <a:rPr lang="en-US" dirty="0" smtClean="0"/>
              <a:t>Ends tradition of Laissez-Faire</a:t>
            </a:r>
          </a:p>
          <a:p>
            <a:pPr lvl="1"/>
            <a:r>
              <a:rPr lang="en-US" dirty="0" err="1" smtClean="0"/>
              <a:t>Govt</a:t>
            </a:r>
            <a:r>
              <a:rPr lang="en-US" dirty="0" smtClean="0"/>
              <a:t> accepts responsibility of economic growth</a:t>
            </a:r>
          </a:p>
          <a:p>
            <a:pPr lvl="1"/>
            <a:r>
              <a:rPr lang="en-US" dirty="0" smtClean="0"/>
              <a:t>FDR accused of socialism</a:t>
            </a:r>
            <a:endParaRPr lang="en-US" dirty="0"/>
          </a:p>
        </p:txBody>
      </p:sp>
      <p:sp>
        <p:nvSpPr>
          <p:cNvPr id="3" name="Title 2"/>
          <p:cNvSpPr>
            <a:spLocks noGrp="1"/>
          </p:cNvSpPr>
          <p:nvPr>
            <p:ph type="title"/>
          </p:nvPr>
        </p:nvSpPr>
        <p:spPr/>
        <p:txBody>
          <a:bodyPr/>
          <a:lstStyle/>
          <a:p>
            <a:pPr algn="ctr"/>
            <a:r>
              <a:rPr lang="en-US" dirty="0" smtClean="0"/>
              <a:t>Role of </a:t>
            </a:r>
            <a:r>
              <a:rPr lang="en-US" dirty="0" err="1" smtClean="0"/>
              <a:t>Gov’t</a:t>
            </a:r>
            <a:r>
              <a:rPr lang="en-US" dirty="0" smtClean="0"/>
              <a:t> expands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cialSecurityposter1.gif"/>
          <p:cNvPicPr>
            <a:picLocks noGrp="1" noChangeAspect="1"/>
          </p:cNvPicPr>
          <p:nvPr>
            <p:ph idx="1"/>
          </p:nvPr>
        </p:nvPicPr>
        <p:blipFill>
          <a:blip r:embed="rId2" cstate="print"/>
          <a:stretch>
            <a:fillRect/>
          </a:stretch>
        </p:blipFill>
        <p:spPr>
          <a:xfrm>
            <a:off x="2209800" y="325221"/>
            <a:ext cx="5181599" cy="6404456"/>
          </a:xfrm>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253</TotalTime>
  <Words>399</Words>
  <Application>Microsoft Office PowerPoint</Application>
  <PresentationFormat>On-screen Show (4:3)</PresentationFormat>
  <Paragraphs>71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Constantia</vt:lpstr>
      <vt:lpstr>Wingdings 2</vt:lpstr>
      <vt:lpstr>Paper</vt:lpstr>
      <vt:lpstr>Chapter 13 Section 3</vt:lpstr>
      <vt:lpstr>Section Focus</vt:lpstr>
      <vt:lpstr>Why it Mattes</vt:lpstr>
      <vt:lpstr>Women lead the New Deal</vt:lpstr>
      <vt:lpstr>Blacks make advances / face challenges</vt:lpstr>
      <vt:lpstr>Native Americans and New Deal</vt:lpstr>
      <vt:lpstr>New Deal Coalition</vt:lpstr>
      <vt:lpstr>Role of Gov’t expands</vt:lpstr>
      <vt:lpstr>PowerPoint Presentation</vt:lpstr>
      <vt:lpstr>Welfare State</vt:lpstr>
      <vt:lpstr>PowerPoint Presentation</vt:lpstr>
      <vt:lpstr>FDR changes the President</vt:lpstr>
      <vt:lpstr>Environment</vt:lpstr>
      <vt:lpstr>Section Focus</vt:lpstr>
    </vt:vector>
  </TitlesOfParts>
  <Company>NAFCS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Section 3</dc:title>
  <dc:creator>WRussell</dc:creator>
  <cp:lastModifiedBy>William Russell</cp:lastModifiedBy>
  <cp:revision>11</cp:revision>
  <dcterms:created xsi:type="dcterms:W3CDTF">2013-02-25T12:09:19Z</dcterms:created>
  <dcterms:modified xsi:type="dcterms:W3CDTF">2014-03-06T14:16:22Z</dcterms:modified>
</cp:coreProperties>
</file>