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5F02ED8-8994-40AD-B6A8-A25F158331D5}" type="datetimeFigureOut">
              <a:rPr lang="en-US" smtClean="0"/>
              <a:t>4/24/2013</a:t>
            </a:fld>
            <a:endParaRPr lang="en-US"/>
          </a:p>
        </p:txBody>
      </p:sp>
      <p:sp>
        <p:nvSpPr>
          <p:cNvPr id="16" name="Slide Number Placeholder 15"/>
          <p:cNvSpPr>
            <a:spLocks noGrp="1"/>
          </p:cNvSpPr>
          <p:nvPr>
            <p:ph type="sldNum" sz="quarter" idx="11"/>
          </p:nvPr>
        </p:nvSpPr>
        <p:spPr/>
        <p:txBody>
          <a:bodyPr/>
          <a:lstStyle/>
          <a:p>
            <a:fld id="{2A0D25DA-3D9B-4A1A-B50E-9412BF97EBB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F02ED8-8994-40AD-B6A8-A25F158331D5}"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D25DA-3D9B-4A1A-B50E-9412BF97EB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F02ED8-8994-40AD-B6A8-A25F158331D5}"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D25DA-3D9B-4A1A-B50E-9412BF97E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5F02ED8-8994-40AD-B6A8-A25F158331D5}" type="datetimeFigureOut">
              <a:rPr lang="en-US" smtClean="0"/>
              <a:t>4/24/2013</a:t>
            </a:fld>
            <a:endParaRPr lang="en-US"/>
          </a:p>
        </p:txBody>
      </p:sp>
      <p:sp>
        <p:nvSpPr>
          <p:cNvPr id="15" name="Slide Number Placeholder 14"/>
          <p:cNvSpPr>
            <a:spLocks noGrp="1"/>
          </p:cNvSpPr>
          <p:nvPr>
            <p:ph type="sldNum" sz="quarter" idx="15"/>
          </p:nvPr>
        </p:nvSpPr>
        <p:spPr/>
        <p:txBody>
          <a:bodyPr/>
          <a:lstStyle>
            <a:lvl1pPr algn="ctr">
              <a:defRPr/>
            </a:lvl1pPr>
          </a:lstStyle>
          <a:p>
            <a:fld id="{2A0D25DA-3D9B-4A1A-B50E-9412BF97EBB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F02ED8-8994-40AD-B6A8-A25F158331D5}"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D25DA-3D9B-4A1A-B50E-9412BF97EBB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F02ED8-8994-40AD-B6A8-A25F158331D5}" type="datetimeFigureOut">
              <a:rPr lang="en-US" smtClean="0"/>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D25DA-3D9B-4A1A-B50E-9412BF97EBB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A0D25DA-3D9B-4A1A-B50E-9412BF97EBB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5F02ED8-8994-40AD-B6A8-A25F158331D5}" type="datetimeFigureOut">
              <a:rPr lang="en-US" smtClean="0"/>
              <a:t>4/24/2013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F02ED8-8994-40AD-B6A8-A25F158331D5}" type="datetimeFigureOut">
              <a:rPr lang="en-US" smtClean="0"/>
              <a:t>4/24/2013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D25DA-3D9B-4A1A-B50E-9412BF97EBB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02ED8-8994-40AD-B6A8-A25F158331D5}" type="datetimeFigureOut">
              <a:rPr lang="en-US" smtClean="0"/>
              <a:t>4/24/2013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D25DA-3D9B-4A1A-B50E-9412BF97E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5F02ED8-8994-40AD-B6A8-A25F158331D5}" type="datetimeFigureOut">
              <a:rPr lang="en-US" smtClean="0"/>
              <a:t>4/24/2013</a:t>
            </a:fld>
            <a:endParaRPr lang="en-US"/>
          </a:p>
        </p:txBody>
      </p:sp>
      <p:sp>
        <p:nvSpPr>
          <p:cNvPr id="9" name="Slide Number Placeholder 8"/>
          <p:cNvSpPr>
            <a:spLocks noGrp="1"/>
          </p:cNvSpPr>
          <p:nvPr>
            <p:ph type="sldNum" sz="quarter" idx="15"/>
          </p:nvPr>
        </p:nvSpPr>
        <p:spPr/>
        <p:txBody>
          <a:bodyPr/>
          <a:lstStyle/>
          <a:p>
            <a:fld id="{2A0D25DA-3D9B-4A1A-B50E-9412BF97EBB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5F02ED8-8994-40AD-B6A8-A25F158331D5}" type="datetimeFigureOut">
              <a:rPr lang="en-US" smtClean="0"/>
              <a:t>4/24/2013</a:t>
            </a:fld>
            <a:endParaRPr lang="en-US"/>
          </a:p>
        </p:txBody>
      </p:sp>
      <p:sp>
        <p:nvSpPr>
          <p:cNvPr id="9" name="Slide Number Placeholder 8"/>
          <p:cNvSpPr>
            <a:spLocks noGrp="1"/>
          </p:cNvSpPr>
          <p:nvPr>
            <p:ph type="sldNum" sz="quarter" idx="11"/>
          </p:nvPr>
        </p:nvSpPr>
        <p:spPr/>
        <p:txBody>
          <a:bodyPr/>
          <a:lstStyle/>
          <a:p>
            <a:fld id="{2A0D25DA-3D9B-4A1A-B50E-9412BF97EBB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5F02ED8-8994-40AD-B6A8-A25F158331D5}" type="datetimeFigureOut">
              <a:rPr lang="en-US" smtClean="0"/>
              <a:t>4/24/2013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A0D25DA-3D9B-4A1A-B50E-9412BF97EBB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Mass Culture and Family Life</a:t>
            </a:r>
            <a:endParaRPr lang="en-US" dirty="0"/>
          </a:p>
        </p:txBody>
      </p:sp>
      <p:sp>
        <p:nvSpPr>
          <p:cNvPr id="2" name="Title 1"/>
          <p:cNvSpPr>
            <a:spLocks noGrp="1"/>
          </p:cNvSpPr>
          <p:nvPr>
            <p:ph type="ctrTitle"/>
          </p:nvPr>
        </p:nvSpPr>
        <p:spPr/>
        <p:txBody>
          <a:bodyPr/>
          <a:lstStyle/>
          <a:p>
            <a:r>
              <a:rPr lang="en-US" dirty="0" smtClean="0"/>
              <a:t>Chapter 17</a:t>
            </a:r>
            <a:br>
              <a:rPr lang="en-US" dirty="0" smtClean="0"/>
            </a:br>
            <a:r>
              <a:rPr lang="en-US" dirty="0" smtClean="0"/>
              <a:t>Section 3+4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1954 Polio</a:t>
            </a:r>
          </a:p>
          <a:p>
            <a:pPr lvl="1"/>
            <a:r>
              <a:rPr lang="en-US" dirty="0" smtClean="0"/>
              <a:t>Jonas Salk invents polio vaccine</a:t>
            </a:r>
          </a:p>
          <a:p>
            <a:pPr lvl="1"/>
            <a:r>
              <a:rPr lang="en-US" dirty="0" smtClean="0"/>
              <a:t>Almost eliminates disease</a:t>
            </a:r>
          </a:p>
          <a:p>
            <a:pPr>
              <a:buNone/>
            </a:pPr>
            <a:endParaRPr lang="en-US" dirty="0" smtClean="0"/>
          </a:p>
          <a:p>
            <a:r>
              <a:rPr lang="en-US" dirty="0" smtClean="0"/>
              <a:t>Antibiotics</a:t>
            </a:r>
          </a:p>
          <a:p>
            <a:r>
              <a:rPr lang="en-US" dirty="0" smtClean="0"/>
              <a:t>Penicillin</a:t>
            </a:r>
          </a:p>
          <a:p>
            <a:r>
              <a:rPr lang="en-US" dirty="0" smtClean="0"/>
              <a:t>Better Diets lead to longer life expectancy</a:t>
            </a:r>
            <a:endParaRPr lang="en-US" dirty="0"/>
          </a:p>
        </p:txBody>
      </p:sp>
      <p:sp>
        <p:nvSpPr>
          <p:cNvPr id="3" name="Title 2"/>
          <p:cNvSpPr>
            <a:spLocks noGrp="1"/>
          </p:cNvSpPr>
          <p:nvPr>
            <p:ph type="title"/>
          </p:nvPr>
        </p:nvSpPr>
        <p:spPr/>
        <p:txBody>
          <a:bodyPr/>
          <a:lstStyle/>
          <a:p>
            <a:pPr algn="ctr"/>
            <a:r>
              <a:rPr lang="en-US" dirty="0" smtClean="0"/>
              <a:t>Healthcare Improves</a:t>
            </a:r>
            <a:endParaRPr lang="en-US" dirty="0"/>
          </a:p>
        </p:txBody>
      </p:sp>
      <p:pic>
        <p:nvPicPr>
          <p:cNvPr id="4" name="Picture 3" descr="220px-Polio_vaccine_poster.jpg"/>
          <p:cNvPicPr>
            <a:picLocks noChangeAspect="1"/>
          </p:cNvPicPr>
          <p:nvPr/>
        </p:nvPicPr>
        <p:blipFill>
          <a:blip r:embed="rId2" cstate="print"/>
          <a:stretch>
            <a:fillRect/>
          </a:stretch>
        </p:blipFill>
        <p:spPr>
          <a:xfrm>
            <a:off x="6324600" y="1143000"/>
            <a:ext cx="2574247" cy="3124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Television attracts children  (shows family oriented)</a:t>
            </a:r>
          </a:p>
          <a:p>
            <a:pPr lvl="1"/>
            <a:r>
              <a:rPr lang="en-US" dirty="0" smtClean="0"/>
              <a:t>Howdy </a:t>
            </a:r>
            <a:r>
              <a:rPr lang="en-US" dirty="0" err="1" smtClean="0"/>
              <a:t>Doody</a:t>
            </a:r>
            <a:endParaRPr lang="en-US" dirty="0" smtClean="0"/>
          </a:p>
          <a:p>
            <a:pPr lvl="1"/>
            <a:r>
              <a:rPr lang="en-US" dirty="0" smtClean="0"/>
              <a:t>Mickey </a:t>
            </a:r>
            <a:r>
              <a:rPr lang="en-US" dirty="0" smtClean="0"/>
              <a:t>M</a:t>
            </a:r>
            <a:r>
              <a:rPr lang="en-US" dirty="0" smtClean="0"/>
              <a:t>ouse Club</a:t>
            </a:r>
          </a:p>
          <a:p>
            <a:pPr lvl="1"/>
            <a:r>
              <a:rPr lang="en-US" dirty="0" smtClean="0"/>
              <a:t>I Love Lucy</a:t>
            </a:r>
          </a:p>
          <a:p>
            <a:pPr lvl="2"/>
            <a:r>
              <a:rPr lang="en-US" dirty="0" smtClean="0"/>
              <a:t>50 million watch each week</a:t>
            </a:r>
          </a:p>
          <a:p>
            <a:pPr lvl="2"/>
            <a:r>
              <a:rPr lang="en-US" dirty="0" smtClean="0"/>
              <a:t>“No family problem too great it cant be solved in 30 minutes”</a:t>
            </a:r>
            <a:endParaRPr lang="en-US" dirty="0" smtClean="0"/>
          </a:p>
          <a:p>
            <a:pPr lvl="1"/>
            <a:endParaRPr lang="en-US" dirty="0" smtClean="0"/>
          </a:p>
          <a:p>
            <a:pPr lvl="1"/>
            <a:endParaRPr lang="en-US" dirty="0" smtClean="0"/>
          </a:p>
          <a:p>
            <a:pPr lvl="1"/>
            <a:r>
              <a:rPr lang="en-US" dirty="0" smtClean="0"/>
              <a:t>1952 Presidential campaign</a:t>
            </a:r>
          </a:p>
          <a:p>
            <a:pPr lvl="2"/>
            <a:r>
              <a:rPr lang="en-US" dirty="0" err="1" smtClean="0"/>
              <a:t>Canidates</a:t>
            </a:r>
            <a:r>
              <a:rPr lang="en-US" dirty="0" smtClean="0"/>
              <a:t> with more $$$= more TV time</a:t>
            </a:r>
          </a:p>
          <a:p>
            <a:pPr lvl="1"/>
            <a:endParaRPr lang="en-US" dirty="0"/>
          </a:p>
        </p:txBody>
      </p:sp>
      <p:sp>
        <p:nvSpPr>
          <p:cNvPr id="3" name="Title 2"/>
          <p:cNvSpPr>
            <a:spLocks noGrp="1"/>
          </p:cNvSpPr>
          <p:nvPr>
            <p:ph type="title"/>
          </p:nvPr>
        </p:nvSpPr>
        <p:spPr/>
        <p:txBody>
          <a:bodyPr/>
          <a:lstStyle/>
          <a:p>
            <a:pPr algn="ctr"/>
            <a:r>
              <a:rPr lang="en-US" dirty="0" smtClean="0"/>
              <a:t>Television</a:t>
            </a:r>
            <a:endParaRPr lang="en-US" dirty="0"/>
          </a:p>
        </p:txBody>
      </p:sp>
      <p:pic>
        <p:nvPicPr>
          <p:cNvPr id="4" name="Picture 3" descr="Howdy-DoodyBuffalo-Bob.jpg"/>
          <p:cNvPicPr>
            <a:picLocks noChangeAspect="1"/>
          </p:cNvPicPr>
          <p:nvPr/>
        </p:nvPicPr>
        <p:blipFill>
          <a:blip r:embed="rId2" cstate="print"/>
          <a:stretch>
            <a:fillRect/>
          </a:stretch>
        </p:blipFill>
        <p:spPr>
          <a:xfrm>
            <a:off x="4953000" y="1981200"/>
            <a:ext cx="1845564" cy="1543125"/>
          </a:xfrm>
          <a:prstGeom prst="rect">
            <a:avLst/>
          </a:prstGeom>
          <a:ln>
            <a:noFill/>
          </a:ln>
          <a:effectLst>
            <a:softEdge rad="112500"/>
          </a:effectLst>
        </p:spPr>
      </p:pic>
      <p:pic>
        <p:nvPicPr>
          <p:cNvPr id="5" name="Picture 4" descr="mickey mouse club.bmp"/>
          <p:cNvPicPr>
            <a:picLocks noChangeAspect="1"/>
          </p:cNvPicPr>
          <p:nvPr/>
        </p:nvPicPr>
        <p:blipFill>
          <a:blip r:embed="rId3" cstate="print"/>
          <a:stretch>
            <a:fillRect/>
          </a:stretch>
        </p:blipFill>
        <p:spPr>
          <a:xfrm>
            <a:off x="7315200" y="2057400"/>
            <a:ext cx="1188517" cy="1509343"/>
          </a:xfrm>
          <a:prstGeom prst="rect">
            <a:avLst/>
          </a:prstGeom>
          <a:ln>
            <a:noFill/>
          </a:ln>
          <a:effectLst>
            <a:softEdge rad="112500"/>
          </a:effectLst>
        </p:spPr>
      </p:pic>
      <p:pic>
        <p:nvPicPr>
          <p:cNvPr id="6" name="Picture 5" descr="I-Love-Lucy-i-love-lucy-5028007-800-533.jpg"/>
          <p:cNvPicPr>
            <a:picLocks noChangeAspect="1"/>
          </p:cNvPicPr>
          <p:nvPr/>
        </p:nvPicPr>
        <p:blipFill>
          <a:blip r:embed="rId4" cstate="print"/>
          <a:stretch>
            <a:fillRect/>
          </a:stretch>
        </p:blipFill>
        <p:spPr>
          <a:xfrm>
            <a:off x="6172200" y="4750879"/>
            <a:ext cx="3162657" cy="21071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1951 “race” music becomes Rock n’ Roll</a:t>
            </a:r>
          </a:p>
          <a:p>
            <a:pPr lvl="1"/>
            <a:r>
              <a:rPr lang="en-US" dirty="0" smtClean="0"/>
              <a:t>Borrows form African American music</a:t>
            </a:r>
          </a:p>
          <a:p>
            <a:pPr lvl="1"/>
            <a:r>
              <a:rPr lang="en-US" dirty="0" smtClean="0"/>
              <a:t>Rhythm and Blues (R&amp;B)</a:t>
            </a:r>
            <a:endParaRPr lang="en-US" dirty="0" smtClean="0"/>
          </a:p>
          <a:p>
            <a:r>
              <a:rPr lang="en-US" dirty="0" smtClean="0"/>
              <a:t>Radio brings R&amp;B to white audiences in South</a:t>
            </a:r>
          </a:p>
          <a:p>
            <a:pPr lvl="1"/>
            <a:r>
              <a:rPr lang="en-US" dirty="0" smtClean="0"/>
              <a:t>Jim Crows laws keep music segregated</a:t>
            </a:r>
          </a:p>
          <a:p>
            <a:pPr lvl="2"/>
            <a:r>
              <a:rPr lang="en-US" dirty="0" smtClean="0"/>
              <a:t>Chuck Berry</a:t>
            </a:r>
          </a:p>
          <a:p>
            <a:pPr lvl="1"/>
            <a:r>
              <a:rPr lang="en-US" dirty="0" smtClean="0"/>
              <a:t>Elvis </a:t>
            </a:r>
            <a:r>
              <a:rPr lang="en-US" dirty="0" smtClean="0"/>
              <a:t>P</a:t>
            </a:r>
            <a:r>
              <a:rPr lang="en-US" dirty="0" smtClean="0"/>
              <a:t>resley hears in Mississippi</a:t>
            </a:r>
            <a:endParaRPr lang="en-US" dirty="0" smtClean="0"/>
          </a:p>
          <a:p>
            <a:r>
              <a:rPr lang="en-US" dirty="0" smtClean="0"/>
              <a:t>Congress holds hearings about Rock n Roll</a:t>
            </a:r>
            <a:endParaRPr lang="en-US" dirty="0"/>
          </a:p>
        </p:txBody>
      </p:sp>
      <p:sp>
        <p:nvSpPr>
          <p:cNvPr id="3" name="Title 2"/>
          <p:cNvSpPr>
            <a:spLocks noGrp="1"/>
          </p:cNvSpPr>
          <p:nvPr>
            <p:ph type="title"/>
          </p:nvPr>
        </p:nvSpPr>
        <p:spPr/>
        <p:txBody>
          <a:bodyPr/>
          <a:lstStyle/>
          <a:p>
            <a:pPr algn="ctr"/>
            <a:r>
              <a:rPr lang="en-US" dirty="0" smtClean="0"/>
              <a:t>Rock n’ Roll</a:t>
            </a:r>
            <a:endParaRPr lang="en-US" dirty="0"/>
          </a:p>
        </p:txBody>
      </p:sp>
      <p:pic>
        <p:nvPicPr>
          <p:cNvPr id="4" name="Picture 3" descr="chuck-berry.jpg"/>
          <p:cNvPicPr>
            <a:picLocks noChangeAspect="1"/>
          </p:cNvPicPr>
          <p:nvPr/>
        </p:nvPicPr>
        <p:blipFill>
          <a:blip r:embed="rId2" cstate="print"/>
          <a:stretch>
            <a:fillRect/>
          </a:stretch>
        </p:blipFill>
        <p:spPr>
          <a:xfrm>
            <a:off x="7315200" y="4953000"/>
            <a:ext cx="1676400" cy="1676400"/>
          </a:xfrm>
          <a:prstGeom prst="rect">
            <a:avLst/>
          </a:prstGeom>
        </p:spPr>
      </p:pic>
      <p:pic>
        <p:nvPicPr>
          <p:cNvPr id="5" name="Picture 4" descr="elvis-presley-mid-1950s.jpg"/>
          <p:cNvPicPr>
            <a:picLocks noChangeAspect="1"/>
          </p:cNvPicPr>
          <p:nvPr/>
        </p:nvPicPr>
        <p:blipFill>
          <a:blip r:embed="rId3" cstate="print"/>
          <a:stretch>
            <a:fillRect/>
          </a:stretch>
        </p:blipFill>
        <p:spPr>
          <a:xfrm>
            <a:off x="6781800" y="304800"/>
            <a:ext cx="1895898" cy="25241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popular culture and family life change during the 1950’s</a:t>
            </a:r>
            <a:r>
              <a:rPr lang="en-US" dirty="0" smtClean="0"/>
              <a:t>?</a:t>
            </a:r>
          </a:p>
          <a:p>
            <a:endParaRPr lang="en-US" dirty="0" smtClean="0"/>
          </a:p>
          <a:p>
            <a:pPr lvl="1"/>
            <a:r>
              <a:rPr lang="en-US" dirty="0" smtClean="0"/>
              <a:t>Nationally broadcast TV and radio shows, as well as movies seen nationwide, helped erode regional and ethnic differences. Television programs influenced American values and resulted in many Americans buying the same products. Rock n roll music also became the music for the younger generation all over the country. Families became more child centered and church going.</a:t>
            </a:r>
            <a:endParaRPr lang="en-US" dirty="0" smtClean="0"/>
          </a:p>
          <a:p>
            <a:endParaRPr lang="en-US" dirty="0"/>
          </a:p>
        </p:txBody>
      </p:sp>
      <p:sp>
        <p:nvSpPr>
          <p:cNvPr id="3" name="Title 2"/>
          <p:cNvSpPr>
            <a:spLocks noGrp="1"/>
          </p:cNvSpPr>
          <p:nvPr>
            <p:ph type="title"/>
          </p:nvPr>
        </p:nvSpPr>
        <p:spPr/>
        <p:txBody>
          <a:bodyPr/>
          <a:lstStyle/>
          <a:p>
            <a:pPr algn="ctr"/>
            <a:r>
              <a:rPr lang="en-US" dirty="0" smtClean="0"/>
              <a:t>Section focus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Describe the “ideal” American family in 2013. How does your family compare to the “ideal”  American family.</a:t>
            </a:r>
          </a:p>
          <a:p>
            <a:pPr>
              <a:buNone/>
            </a:pPr>
            <a:endParaRPr lang="en-US" dirty="0" smtClean="0"/>
          </a:p>
          <a:p>
            <a:pPr>
              <a:buNone/>
            </a:pPr>
            <a:r>
              <a:rPr lang="en-US" dirty="0" smtClean="0"/>
              <a:t>	</a:t>
            </a:r>
          </a:p>
          <a:p>
            <a:pPr>
              <a:buNone/>
            </a:pPr>
            <a:endParaRPr lang="en-US" dirty="0" smtClean="0"/>
          </a:p>
          <a:p>
            <a:pPr>
              <a:buNone/>
            </a:pPr>
            <a:endParaRPr lang="en-US" dirty="0"/>
          </a:p>
        </p:txBody>
      </p:sp>
      <p:sp>
        <p:nvSpPr>
          <p:cNvPr id="3" name="Title 2"/>
          <p:cNvSpPr>
            <a:spLocks noGrp="1"/>
          </p:cNvSpPr>
          <p:nvPr>
            <p:ph type="title"/>
          </p:nvPr>
        </p:nvSpPr>
        <p:spPr/>
        <p:txBody>
          <a:bodyPr>
            <a:normAutofit fontScale="90000"/>
          </a:bodyPr>
          <a:lstStyle/>
          <a:p>
            <a:pPr algn="ctr"/>
            <a:r>
              <a:rPr lang="en-US" dirty="0" smtClean="0"/>
              <a:t>Writing assignment</a:t>
            </a:r>
            <a:br>
              <a:rPr lang="en-US" dirty="0" smtClean="0"/>
            </a:br>
            <a:r>
              <a:rPr lang="en-US" dirty="0" smtClean="0"/>
              <a:t>	</a:t>
            </a:r>
            <a:r>
              <a:rPr lang="en-US" dirty="0" smtClean="0"/>
              <a:t>5 minutes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popular culture and family life change during the 1950’s?</a:t>
            </a:r>
            <a:endParaRPr lang="en-US" dirty="0"/>
          </a:p>
        </p:txBody>
      </p:sp>
      <p:sp>
        <p:nvSpPr>
          <p:cNvPr id="3" name="Title 2"/>
          <p:cNvSpPr>
            <a:spLocks noGrp="1"/>
          </p:cNvSpPr>
          <p:nvPr>
            <p:ph type="title"/>
          </p:nvPr>
        </p:nvSpPr>
        <p:spPr/>
        <p:txBody>
          <a:bodyPr/>
          <a:lstStyle/>
          <a:p>
            <a:pPr algn="ctr"/>
            <a:r>
              <a:rPr lang="en-US" dirty="0" smtClean="0"/>
              <a:t>Section Focus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Men work</a:t>
            </a:r>
          </a:p>
          <a:p>
            <a:r>
              <a:rPr lang="en-US" dirty="0" smtClean="0"/>
              <a:t>Women stay home raise children</a:t>
            </a:r>
          </a:p>
          <a:p>
            <a:pPr lvl="1"/>
            <a:r>
              <a:rPr lang="en-US" dirty="0" smtClean="0"/>
              <a:t>Idea of “Family Values” still around today?</a:t>
            </a:r>
            <a:endParaRPr lang="en-US" dirty="0"/>
          </a:p>
        </p:txBody>
      </p:sp>
      <p:sp>
        <p:nvSpPr>
          <p:cNvPr id="3" name="Title 2"/>
          <p:cNvSpPr>
            <a:spLocks noGrp="1"/>
          </p:cNvSpPr>
          <p:nvPr>
            <p:ph type="title"/>
          </p:nvPr>
        </p:nvSpPr>
        <p:spPr/>
        <p:txBody>
          <a:bodyPr/>
          <a:lstStyle/>
          <a:p>
            <a:pPr algn="ctr"/>
            <a:r>
              <a:rPr lang="en-US" dirty="0" smtClean="0"/>
              <a:t>Ideal Family of 50’s</a:t>
            </a:r>
            <a:endParaRPr lang="en-US" dirty="0"/>
          </a:p>
        </p:txBody>
      </p:sp>
      <p:pic>
        <p:nvPicPr>
          <p:cNvPr id="4" name="Picture 3" descr="50s family 1.jpg"/>
          <p:cNvPicPr>
            <a:picLocks noChangeAspect="1"/>
          </p:cNvPicPr>
          <p:nvPr/>
        </p:nvPicPr>
        <p:blipFill>
          <a:blip r:embed="rId2" cstate="print"/>
          <a:stretch>
            <a:fillRect/>
          </a:stretch>
        </p:blipFill>
        <p:spPr>
          <a:xfrm>
            <a:off x="533400" y="3200400"/>
            <a:ext cx="3256304" cy="2952750"/>
          </a:xfrm>
          <a:prstGeom prst="rect">
            <a:avLst/>
          </a:prstGeom>
          <a:ln>
            <a:noFill/>
          </a:ln>
          <a:effectLst>
            <a:softEdge rad="112500"/>
          </a:effectLst>
        </p:spPr>
      </p:pic>
      <p:pic>
        <p:nvPicPr>
          <p:cNvPr id="5" name="Picture 4" descr="50s family 2.jpg"/>
          <p:cNvPicPr>
            <a:picLocks noChangeAspect="1"/>
          </p:cNvPicPr>
          <p:nvPr/>
        </p:nvPicPr>
        <p:blipFill>
          <a:blip r:embed="rId3" cstate="print"/>
          <a:stretch>
            <a:fillRect/>
          </a:stretch>
        </p:blipFill>
        <p:spPr>
          <a:xfrm>
            <a:off x="5105400" y="3399710"/>
            <a:ext cx="3332503" cy="26486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Economy booms …………. Americans Consume!</a:t>
            </a:r>
          </a:p>
          <a:p>
            <a:pPr lvl="1"/>
            <a:r>
              <a:rPr lang="en-US" dirty="0" smtClean="0"/>
              <a:t>Postwar era + Consumerism</a:t>
            </a:r>
          </a:p>
          <a:p>
            <a:pPr lvl="1"/>
            <a:r>
              <a:rPr lang="en-US" dirty="0" smtClean="0"/>
              <a:t>Americans buy on credit</a:t>
            </a:r>
            <a:endParaRPr lang="en-US" dirty="0" smtClean="0"/>
          </a:p>
          <a:p>
            <a:r>
              <a:rPr lang="en-US" dirty="0" smtClean="0"/>
              <a:t>Americans make more ……Spend More</a:t>
            </a:r>
          </a:p>
          <a:p>
            <a:pPr lvl="1"/>
            <a:r>
              <a:rPr lang="en-US" dirty="0" smtClean="0"/>
              <a:t>Median income 1950 = $3,319</a:t>
            </a:r>
          </a:p>
          <a:p>
            <a:pPr lvl="1"/>
            <a:r>
              <a:rPr lang="en-US" dirty="0" smtClean="0"/>
              <a:t>            		1959 = $5,417</a:t>
            </a:r>
            <a:endParaRPr lang="en-US" dirty="0" smtClean="0"/>
          </a:p>
          <a:p>
            <a:r>
              <a:rPr lang="en-US" dirty="0" smtClean="0"/>
              <a:t>Diners Club</a:t>
            </a:r>
          </a:p>
          <a:p>
            <a:pPr lvl="1"/>
            <a:r>
              <a:rPr lang="en-US" dirty="0" smtClean="0"/>
              <a:t>First credit card</a:t>
            </a:r>
          </a:p>
          <a:p>
            <a:endParaRPr lang="en-US" dirty="0" smtClean="0"/>
          </a:p>
          <a:p>
            <a:pPr>
              <a:buNone/>
            </a:pPr>
            <a:r>
              <a:rPr lang="en-US" dirty="0" smtClean="0"/>
              <a:t> What do you buy?</a:t>
            </a:r>
          </a:p>
          <a:p>
            <a:pPr>
              <a:buNone/>
            </a:pPr>
            <a:endParaRPr lang="en-US" dirty="0"/>
          </a:p>
        </p:txBody>
      </p:sp>
      <p:sp>
        <p:nvSpPr>
          <p:cNvPr id="3" name="Title 2"/>
          <p:cNvSpPr>
            <a:spLocks noGrp="1"/>
          </p:cNvSpPr>
          <p:nvPr>
            <p:ph type="title"/>
          </p:nvPr>
        </p:nvSpPr>
        <p:spPr/>
        <p:txBody>
          <a:bodyPr/>
          <a:lstStyle/>
          <a:p>
            <a:pPr algn="ctr"/>
            <a:r>
              <a:rPr lang="en-US" dirty="0" smtClean="0"/>
              <a:t>Consumerism</a:t>
            </a:r>
            <a:endParaRPr lang="en-US" dirty="0"/>
          </a:p>
        </p:txBody>
      </p:sp>
      <p:pic>
        <p:nvPicPr>
          <p:cNvPr id="4" name="Picture 3" descr="diners club.bmp"/>
          <p:cNvPicPr>
            <a:picLocks noChangeAspect="1"/>
          </p:cNvPicPr>
          <p:nvPr/>
        </p:nvPicPr>
        <p:blipFill>
          <a:blip r:embed="rId2" cstate="print"/>
          <a:stretch>
            <a:fillRect/>
          </a:stretch>
        </p:blipFill>
        <p:spPr>
          <a:xfrm>
            <a:off x="4572000" y="4045306"/>
            <a:ext cx="4229099" cy="24697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Home appliances</a:t>
            </a:r>
          </a:p>
          <a:p>
            <a:pPr lvl="1"/>
            <a:r>
              <a:rPr lang="en-US" dirty="0" smtClean="0"/>
              <a:t>Washers/dryers/ranges</a:t>
            </a:r>
          </a:p>
          <a:p>
            <a:pPr lvl="2"/>
            <a:r>
              <a:rPr lang="en-US" dirty="0" smtClean="0"/>
              <a:t>Less work for housewives</a:t>
            </a:r>
            <a:endParaRPr lang="en-US" dirty="0" smtClean="0"/>
          </a:p>
          <a:p>
            <a:r>
              <a:rPr lang="en-US" dirty="0" smtClean="0"/>
              <a:t>2. Television</a:t>
            </a:r>
          </a:p>
          <a:p>
            <a:pPr lvl="1"/>
            <a:r>
              <a:rPr lang="en-US" dirty="0" smtClean="0"/>
              <a:t>1946= 6,000 sets</a:t>
            </a:r>
          </a:p>
          <a:p>
            <a:pPr lvl="1"/>
            <a:r>
              <a:rPr lang="en-US" dirty="0" smtClean="0"/>
              <a:t>1953= 7 million</a:t>
            </a:r>
          </a:p>
          <a:p>
            <a:r>
              <a:rPr lang="en-US" dirty="0" smtClean="0"/>
              <a:t>3. shopping centers pop up in suburbia</a:t>
            </a:r>
            <a:endParaRPr lang="en-US" dirty="0"/>
          </a:p>
        </p:txBody>
      </p:sp>
      <p:sp>
        <p:nvSpPr>
          <p:cNvPr id="3" name="Title 2"/>
          <p:cNvSpPr>
            <a:spLocks noGrp="1"/>
          </p:cNvSpPr>
          <p:nvPr>
            <p:ph type="title"/>
          </p:nvPr>
        </p:nvSpPr>
        <p:spPr/>
        <p:txBody>
          <a:bodyPr/>
          <a:lstStyle/>
          <a:p>
            <a:pPr algn="ctr"/>
            <a:r>
              <a:rPr lang="en-US" dirty="0" smtClean="0"/>
              <a:t>What to Buy?</a:t>
            </a:r>
            <a:endParaRPr lang="en-US" dirty="0"/>
          </a:p>
        </p:txBody>
      </p:sp>
      <p:pic>
        <p:nvPicPr>
          <p:cNvPr id="4" name="Picture 3" descr="1950s tv.jpg"/>
          <p:cNvPicPr>
            <a:picLocks noChangeAspect="1"/>
          </p:cNvPicPr>
          <p:nvPr/>
        </p:nvPicPr>
        <p:blipFill>
          <a:blip r:embed="rId2" cstate="print"/>
          <a:stretch>
            <a:fillRect/>
          </a:stretch>
        </p:blipFill>
        <p:spPr>
          <a:xfrm>
            <a:off x="6858000" y="4267200"/>
            <a:ext cx="1974342" cy="1978299"/>
          </a:xfrm>
          <a:prstGeom prst="rect">
            <a:avLst/>
          </a:prstGeom>
          <a:ln>
            <a:noFill/>
          </a:ln>
          <a:effectLst>
            <a:softEdge rad="112500"/>
          </a:effectLst>
        </p:spPr>
      </p:pic>
      <p:pic>
        <p:nvPicPr>
          <p:cNvPr id="5" name="Picture 4" descr="1950s washing machine advert.jpg"/>
          <p:cNvPicPr>
            <a:picLocks noChangeAspect="1"/>
          </p:cNvPicPr>
          <p:nvPr/>
        </p:nvPicPr>
        <p:blipFill>
          <a:blip r:embed="rId3" cstate="print"/>
          <a:stretch>
            <a:fillRect/>
          </a:stretch>
        </p:blipFill>
        <p:spPr>
          <a:xfrm>
            <a:off x="6781800" y="304800"/>
            <a:ext cx="2133600" cy="2909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Post war women leave jobs go back to homemaking</a:t>
            </a:r>
          </a:p>
          <a:p>
            <a:pPr lvl="1"/>
            <a:r>
              <a:rPr lang="en-US" dirty="0" smtClean="0"/>
              <a:t>Social pressure to return</a:t>
            </a:r>
          </a:p>
          <a:p>
            <a:r>
              <a:rPr lang="en-US" dirty="0" smtClean="0"/>
              <a:t>Women raise kids</a:t>
            </a:r>
          </a:p>
          <a:p>
            <a:r>
              <a:rPr lang="en-US" dirty="0" smtClean="0"/>
              <a:t>Men = bread winners</a:t>
            </a:r>
          </a:p>
          <a:p>
            <a:endParaRPr lang="en-US" dirty="0" smtClean="0"/>
          </a:p>
          <a:p>
            <a:r>
              <a:rPr lang="en-US" dirty="0" smtClean="0"/>
              <a:t>“Nuclear Family”</a:t>
            </a:r>
          </a:p>
          <a:p>
            <a:pPr lvl="1"/>
            <a:r>
              <a:rPr lang="en-US" dirty="0" smtClean="0"/>
              <a:t>To function correctly, women must accept role!</a:t>
            </a:r>
          </a:p>
          <a:p>
            <a:pPr lvl="1"/>
            <a:r>
              <a:rPr lang="en-US" dirty="0" smtClean="0"/>
              <a:t>Women challenge roles</a:t>
            </a:r>
            <a:endParaRPr lang="en-US" dirty="0"/>
          </a:p>
        </p:txBody>
      </p:sp>
      <p:sp>
        <p:nvSpPr>
          <p:cNvPr id="3" name="Title 2"/>
          <p:cNvSpPr>
            <a:spLocks noGrp="1"/>
          </p:cNvSpPr>
          <p:nvPr>
            <p:ph type="title"/>
          </p:nvPr>
        </p:nvSpPr>
        <p:spPr/>
        <p:txBody>
          <a:bodyPr/>
          <a:lstStyle/>
          <a:p>
            <a:pPr algn="ctr"/>
            <a:r>
              <a:rPr lang="en-US" dirty="0" smtClean="0"/>
              <a:t>Family Life in 50’s</a:t>
            </a:r>
            <a:endParaRPr lang="en-US" dirty="0"/>
          </a:p>
        </p:txBody>
      </p:sp>
      <p:pic>
        <p:nvPicPr>
          <p:cNvPr id="4" name="Picture 3" descr="nuclear family.jpg"/>
          <p:cNvPicPr>
            <a:picLocks noChangeAspect="1"/>
          </p:cNvPicPr>
          <p:nvPr/>
        </p:nvPicPr>
        <p:blipFill>
          <a:blip r:embed="rId2" cstate="print"/>
          <a:stretch>
            <a:fillRect/>
          </a:stretch>
        </p:blipFill>
        <p:spPr>
          <a:xfrm>
            <a:off x="5334000" y="1981200"/>
            <a:ext cx="3645255" cy="23978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Family life revolves around children!</a:t>
            </a:r>
          </a:p>
          <a:p>
            <a:r>
              <a:rPr lang="en-US" dirty="0" smtClean="0"/>
              <a:t>Dr. Spock</a:t>
            </a:r>
          </a:p>
          <a:p>
            <a:pPr lvl="1"/>
            <a:r>
              <a:rPr lang="en-US" dirty="0" smtClean="0"/>
              <a:t>Best selling book</a:t>
            </a:r>
          </a:p>
          <a:p>
            <a:pPr lvl="1"/>
            <a:r>
              <a:rPr lang="en-US" dirty="0" smtClean="0"/>
              <a:t>Nurture/ don’t worry about spoiling child</a:t>
            </a:r>
            <a:endParaRPr lang="en-US" dirty="0" smtClean="0"/>
          </a:p>
          <a:p>
            <a:endParaRPr lang="en-US" dirty="0"/>
          </a:p>
        </p:txBody>
      </p:sp>
      <p:sp>
        <p:nvSpPr>
          <p:cNvPr id="3" name="Title 2"/>
          <p:cNvSpPr>
            <a:spLocks noGrp="1"/>
          </p:cNvSpPr>
          <p:nvPr>
            <p:ph type="title"/>
          </p:nvPr>
        </p:nvSpPr>
        <p:spPr/>
        <p:txBody>
          <a:bodyPr/>
          <a:lstStyle/>
          <a:p>
            <a:pPr algn="ctr"/>
            <a:r>
              <a:rPr lang="en-US" dirty="0" err="1" smtClean="0"/>
              <a:t>Chudrens</a:t>
            </a:r>
            <a:r>
              <a:rPr lang="en-US" dirty="0" smtClean="0"/>
              <a:t>!</a:t>
            </a:r>
            <a:endParaRPr lang="en-US" dirty="0"/>
          </a:p>
        </p:txBody>
      </p:sp>
      <p:pic>
        <p:nvPicPr>
          <p:cNvPr id="4" name="Picture 3" descr="book_spock.jpg"/>
          <p:cNvPicPr>
            <a:picLocks noChangeAspect="1"/>
          </p:cNvPicPr>
          <p:nvPr/>
        </p:nvPicPr>
        <p:blipFill>
          <a:blip r:embed="rId2" cstate="print"/>
          <a:stretch>
            <a:fillRect/>
          </a:stretch>
        </p:blipFill>
        <p:spPr>
          <a:xfrm>
            <a:off x="6019800" y="3200400"/>
            <a:ext cx="3276600" cy="3657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People go back to church</a:t>
            </a:r>
          </a:p>
          <a:p>
            <a:pPr lvl="1"/>
            <a:r>
              <a:rPr lang="en-US" dirty="0" smtClean="0"/>
              <a:t>Churches in suburbs</a:t>
            </a:r>
          </a:p>
          <a:p>
            <a:pPr lvl="1">
              <a:buNone/>
            </a:pPr>
            <a:endParaRPr lang="en-US" dirty="0" smtClean="0"/>
          </a:p>
          <a:p>
            <a:r>
              <a:rPr lang="en-US" dirty="0" smtClean="0"/>
              <a:t>Billy Graham</a:t>
            </a:r>
          </a:p>
          <a:p>
            <a:endParaRPr lang="en-US" dirty="0" smtClean="0"/>
          </a:p>
          <a:p>
            <a:endParaRPr lang="en-US" dirty="0" smtClean="0"/>
          </a:p>
          <a:p>
            <a:r>
              <a:rPr lang="en-US" dirty="0" smtClean="0"/>
              <a:t>Fulton Sheen</a:t>
            </a:r>
            <a:endParaRPr lang="en-US" dirty="0"/>
          </a:p>
        </p:txBody>
      </p:sp>
      <p:sp>
        <p:nvSpPr>
          <p:cNvPr id="3" name="Title 2"/>
          <p:cNvSpPr>
            <a:spLocks noGrp="1"/>
          </p:cNvSpPr>
          <p:nvPr>
            <p:ph type="title"/>
          </p:nvPr>
        </p:nvSpPr>
        <p:spPr/>
        <p:txBody>
          <a:bodyPr/>
          <a:lstStyle/>
          <a:p>
            <a:pPr algn="ctr"/>
            <a:r>
              <a:rPr lang="en-US" dirty="0" smtClean="0"/>
              <a:t>Jesus</a:t>
            </a:r>
            <a:endParaRPr lang="en-US" dirty="0"/>
          </a:p>
        </p:txBody>
      </p:sp>
      <p:pic>
        <p:nvPicPr>
          <p:cNvPr id="4" name="Picture 3" descr="Billy Graham.jpg"/>
          <p:cNvPicPr>
            <a:picLocks noChangeAspect="1"/>
          </p:cNvPicPr>
          <p:nvPr/>
        </p:nvPicPr>
        <p:blipFill>
          <a:blip r:embed="rId2" cstate="print"/>
          <a:stretch>
            <a:fillRect/>
          </a:stretch>
        </p:blipFill>
        <p:spPr>
          <a:xfrm>
            <a:off x="4953000" y="1600200"/>
            <a:ext cx="1838325" cy="2601403"/>
          </a:xfrm>
          <a:prstGeom prst="rect">
            <a:avLst/>
          </a:prstGeom>
        </p:spPr>
      </p:pic>
      <p:pic>
        <p:nvPicPr>
          <p:cNvPr id="5" name="Picture 4" descr="fulton sheen.jpg"/>
          <p:cNvPicPr>
            <a:picLocks noChangeAspect="1"/>
          </p:cNvPicPr>
          <p:nvPr/>
        </p:nvPicPr>
        <p:blipFill>
          <a:blip r:embed="rId3" cstate="print"/>
          <a:stretch>
            <a:fillRect/>
          </a:stretch>
        </p:blipFill>
        <p:spPr>
          <a:xfrm>
            <a:off x="4876800" y="4343400"/>
            <a:ext cx="3919506" cy="21557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441</TotalTime>
  <Words>397</Words>
  <Application>Microsoft Office PowerPoint</Application>
  <PresentationFormat>On-screen Show (4:3)</PresentationFormat>
  <Paragraphs>85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Chapter 17 Section 3+4</vt:lpstr>
      <vt:lpstr>Writing assignment  5 minutes</vt:lpstr>
      <vt:lpstr>Section Focus</vt:lpstr>
      <vt:lpstr>Ideal Family of 50’s</vt:lpstr>
      <vt:lpstr>Consumerism</vt:lpstr>
      <vt:lpstr>What to Buy?</vt:lpstr>
      <vt:lpstr>Family Life in 50’s</vt:lpstr>
      <vt:lpstr>Chudrens!</vt:lpstr>
      <vt:lpstr>Jesus</vt:lpstr>
      <vt:lpstr>Healthcare Improves</vt:lpstr>
      <vt:lpstr>Television</vt:lpstr>
      <vt:lpstr>Rock n’ Roll</vt:lpstr>
      <vt:lpstr>Section focus</vt:lpstr>
    </vt:vector>
  </TitlesOfParts>
  <Company>NAFCS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Section 3+4</dc:title>
  <dc:creator>WRussell</dc:creator>
  <cp:lastModifiedBy>WRussell</cp:lastModifiedBy>
  <cp:revision>34</cp:revision>
  <dcterms:created xsi:type="dcterms:W3CDTF">2013-04-24T11:06:18Z</dcterms:created>
  <dcterms:modified xsi:type="dcterms:W3CDTF">2013-04-24T18:27:55Z</dcterms:modified>
</cp:coreProperties>
</file>