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CCF236E-8CBF-4B9E-8DBB-069E55FED204}" type="datetimeFigureOut">
              <a:rPr lang="en-US" smtClean="0"/>
              <a:t>9/19/2012</a:t>
            </a:fld>
            <a:endParaRPr lang="en-US"/>
          </a:p>
        </p:txBody>
      </p:sp>
      <p:sp>
        <p:nvSpPr>
          <p:cNvPr id="16" name="Slide Number Placeholder 15"/>
          <p:cNvSpPr>
            <a:spLocks noGrp="1"/>
          </p:cNvSpPr>
          <p:nvPr>
            <p:ph type="sldNum" sz="quarter" idx="11"/>
          </p:nvPr>
        </p:nvSpPr>
        <p:spPr/>
        <p:txBody>
          <a:bodyPr/>
          <a:lstStyle/>
          <a:p>
            <a:fld id="{DFD44C83-E2B9-4398-B40F-B35A2556451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CF236E-8CBF-4B9E-8DBB-069E55FED204}"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44C83-E2B9-4398-B40F-B35A255645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CF236E-8CBF-4B9E-8DBB-069E55FED204}"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44C83-E2B9-4398-B40F-B35A255645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CCF236E-8CBF-4B9E-8DBB-069E55FED204}" type="datetimeFigureOut">
              <a:rPr lang="en-US" smtClean="0"/>
              <a:t>9/19/2012</a:t>
            </a:fld>
            <a:endParaRPr lang="en-US"/>
          </a:p>
        </p:txBody>
      </p:sp>
      <p:sp>
        <p:nvSpPr>
          <p:cNvPr id="15" name="Slide Number Placeholder 14"/>
          <p:cNvSpPr>
            <a:spLocks noGrp="1"/>
          </p:cNvSpPr>
          <p:nvPr>
            <p:ph type="sldNum" sz="quarter" idx="15"/>
          </p:nvPr>
        </p:nvSpPr>
        <p:spPr/>
        <p:txBody>
          <a:bodyPr/>
          <a:lstStyle>
            <a:lvl1pPr algn="ctr">
              <a:defRPr/>
            </a:lvl1pPr>
          </a:lstStyle>
          <a:p>
            <a:fld id="{DFD44C83-E2B9-4398-B40F-B35A2556451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CF236E-8CBF-4B9E-8DBB-069E55FED204}"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44C83-E2B9-4398-B40F-B35A2556451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CF236E-8CBF-4B9E-8DBB-069E55FED204}" type="datetimeFigureOut">
              <a:rPr lang="en-US" smtClean="0"/>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44C83-E2B9-4398-B40F-B35A2556451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D44C83-E2B9-4398-B40F-B35A2556451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CCF236E-8CBF-4B9E-8DBB-069E55FED204}" type="datetimeFigureOut">
              <a:rPr lang="en-US" smtClean="0"/>
              <a:t>9/19/2012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CF236E-8CBF-4B9E-8DBB-069E55FED204}" type="datetimeFigureOut">
              <a:rPr lang="en-US" smtClean="0"/>
              <a:t>9/19/2012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D44C83-E2B9-4398-B40F-B35A2556451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F236E-8CBF-4B9E-8DBB-069E55FED204}" type="datetimeFigureOut">
              <a:rPr lang="en-US" smtClean="0"/>
              <a:t>9/19/2012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D44C83-E2B9-4398-B40F-B35A255645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CCF236E-8CBF-4B9E-8DBB-069E55FED204}" type="datetimeFigureOut">
              <a:rPr lang="en-US" smtClean="0"/>
              <a:t>9/19/2012</a:t>
            </a:fld>
            <a:endParaRPr lang="en-US"/>
          </a:p>
        </p:txBody>
      </p:sp>
      <p:sp>
        <p:nvSpPr>
          <p:cNvPr id="9" name="Slide Number Placeholder 8"/>
          <p:cNvSpPr>
            <a:spLocks noGrp="1"/>
          </p:cNvSpPr>
          <p:nvPr>
            <p:ph type="sldNum" sz="quarter" idx="15"/>
          </p:nvPr>
        </p:nvSpPr>
        <p:spPr/>
        <p:txBody>
          <a:bodyPr/>
          <a:lstStyle/>
          <a:p>
            <a:fld id="{DFD44C83-E2B9-4398-B40F-B35A2556451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CCF236E-8CBF-4B9E-8DBB-069E55FED204}" type="datetimeFigureOut">
              <a:rPr lang="en-US" smtClean="0"/>
              <a:t>9/19/2012</a:t>
            </a:fld>
            <a:endParaRPr lang="en-US"/>
          </a:p>
        </p:txBody>
      </p:sp>
      <p:sp>
        <p:nvSpPr>
          <p:cNvPr id="9" name="Slide Number Placeholder 8"/>
          <p:cNvSpPr>
            <a:spLocks noGrp="1"/>
          </p:cNvSpPr>
          <p:nvPr>
            <p:ph type="sldNum" sz="quarter" idx="11"/>
          </p:nvPr>
        </p:nvSpPr>
        <p:spPr/>
        <p:txBody>
          <a:bodyPr/>
          <a:lstStyle/>
          <a:p>
            <a:fld id="{DFD44C83-E2B9-4398-B40F-B35A2556451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CCF236E-8CBF-4B9E-8DBB-069E55FED204}" type="datetimeFigureOut">
              <a:rPr lang="en-US" smtClean="0"/>
              <a:t>9/19/2012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D44C83-E2B9-4398-B40F-B35A2556451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4 section2</a:t>
            </a:r>
            <a:endParaRPr lang="en-US" dirty="0"/>
          </a:p>
        </p:txBody>
      </p:sp>
      <p:sp>
        <p:nvSpPr>
          <p:cNvPr id="2" name="Title 1"/>
          <p:cNvSpPr>
            <a:spLocks noGrp="1"/>
          </p:cNvSpPr>
          <p:nvPr>
            <p:ph type="ctrTitle"/>
          </p:nvPr>
        </p:nvSpPr>
        <p:spPr/>
        <p:txBody>
          <a:bodyPr/>
          <a:lstStyle/>
          <a:p>
            <a:r>
              <a:rPr lang="en-US" dirty="0" smtClean="0"/>
              <a:t>The Rise of Big business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Business leaders serve the nation by providing jobs, developing new technology, shaping US into world power</a:t>
            </a:r>
          </a:p>
          <a:p>
            <a:endParaRPr lang="en-US" dirty="0" smtClean="0"/>
          </a:p>
          <a:p>
            <a:r>
              <a:rPr lang="en-US" dirty="0" smtClean="0"/>
              <a:t>Philanthropists </a:t>
            </a:r>
          </a:p>
          <a:p>
            <a:pPr lvl="1"/>
            <a:r>
              <a:rPr lang="en-US" dirty="0" smtClean="0"/>
              <a:t>Build schools, museums, and libraries</a:t>
            </a:r>
            <a:endParaRPr lang="en-US" dirty="0"/>
          </a:p>
        </p:txBody>
      </p:sp>
      <p:sp>
        <p:nvSpPr>
          <p:cNvPr id="3" name="Title 2"/>
          <p:cNvSpPr>
            <a:spLocks noGrp="1"/>
          </p:cNvSpPr>
          <p:nvPr>
            <p:ph type="title"/>
          </p:nvPr>
        </p:nvSpPr>
        <p:spPr/>
        <p:txBody>
          <a:bodyPr/>
          <a:lstStyle/>
          <a:p>
            <a:pPr algn="ctr"/>
            <a:r>
              <a:rPr lang="en-US" dirty="0" smtClean="0"/>
              <a:t>Captains of Industry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1859 Charles Darwin</a:t>
            </a:r>
          </a:p>
          <a:p>
            <a:pPr lvl="1"/>
            <a:r>
              <a:rPr lang="en-US" i="1" dirty="0" smtClean="0"/>
              <a:t>On the Origin of Species</a:t>
            </a:r>
            <a:endParaRPr lang="en-US" i="1" dirty="0" smtClean="0"/>
          </a:p>
          <a:p>
            <a:endParaRPr lang="en-US" dirty="0" smtClean="0"/>
          </a:p>
          <a:p>
            <a:r>
              <a:rPr lang="en-US" u="sng" dirty="0" smtClean="0"/>
              <a:t>Social Darwinism</a:t>
            </a:r>
            <a:endParaRPr lang="en-US" dirty="0" smtClean="0"/>
          </a:p>
          <a:p>
            <a:pPr lvl="1"/>
            <a:r>
              <a:rPr lang="en-US" dirty="0" smtClean="0"/>
              <a:t>Wealth was a measure of one’s inherent value and those who had it were the most fit.</a:t>
            </a:r>
          </a:p>
          <a:p>
            <a:pPr lvl="1"/>
            <a:endParaRPr lang="en-US" dirty="0" smtClean="0"/>
          </a:p>
          <a:p>
            <a:pPr lvl="1"/>
            <a:r>
              <a:rPr lang="en-US" dirty="0" smtClean="0"/>
              <a:t>Used to justify all sorts of beliefs and conditions</a:t>
            </a:r>
          </a:p>
          <a:p>
            <a:pPr lvl="2"/>
            <a:r>
              <a:rPr lang="en-US" dirty="0" smtClean="0"/>
              <a:t>Wrong for </a:t>
            </a:r>
            <a:r>
              <a:rPr lang="en-US" dirty="0" err="1" smtClean="0"/>
              <a:t>gvt</a:t>
            </a:r>
            <a:r>
              <a:rPr lang="en-US" dirty="0" smtClean="0"/>
              <a:t> to assist the poor</a:t>
            </a:r>
          </a:p>
          <a:p>
            <a:pPr lvl="2"/>
            <a:endParaRPr lang="en-US" dirty="0" smtClean="0"/>
          </a:p>
        </p:txBody>
      </p:sp>
      <p:sp>
        <p:nvSpPr>
          <p:cNvPr id="3" name="Title 2"/>
          <p:cNvSpPr>
            <a:spLocks noGrp="1"/>
          </p:cNvSpPr>
          <p:nvPr>
            <p:ph type="title"/>
          </p:nvPr>
        </p:nvSpPr>
        <p:spPr/>
        <p:txBody>
          <a:bodyPr/>
          <a:lstStyle/>
          <a:p>
            <a:pPr algn="ctr"/>
            <a:r>
              <a:rPr lang="en-US" dirty="0" smtClean="0"/>
              <a:t>Social Darwinism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Interstate Commerce Commission</a:t>
            </a:r>
          </a:p>
          <a:p>
            <a:pPr lvl="1"/>
            <a:r>
              <a:rPr lang="en-US" dirty="0" smtClean="0"/>
              <a:t>1</a:t>
            </a:r>
            <a:r>
              <a:rPr lang="en-US" baseline="30000" dirty="0" smtClean="0"/>
              <a:t>st</a:t>
            </a:r>
            <a:r>
              <a:rPr lang="en-US" dirty="0" smtClean="0"/>
              <a:t> federal body set up to regulate business</a:t>
            </a:r>
          </a:p>
          <a:p>
            <a:pPr lvl="2"/>
            <a:r>
              <a:rPr lang="en-US" dirty="0" smtClean="0"/>
              <a:t>Monitors railroads</a:t>
            </a:r>
          </a:p>
          <a:p>
            <a:endParaRPr lang="en-US" u="sng" dirty="0" smtClean="0"/>
          </a:p>
          <a:p>
            <a:endParaRPr lang="en-US" u="sng" dirty="0" smtClean="0"/>
          </a:p>
          <a:p>
            <a:endParaRPr lang="en-US" u="sng" dirty="0" smtClean="0"/>
          </a:p>
          <a:p>
            <a:endParaRPr lang="en-US" u="sng" dirty="0" smtClean="0"/>
          </a:p>
          <a:p>
            <a:r>
              <a:rPr lang="en-US" u="sng" dirty="0" smtClean="0"/>
              <a:t>Sherman Anti-trust Act</a:t>
            </a:r>
          </a:p>
          <a:p>
            <a:pPr lvl="1"/>
            <a:r>
              <a:rPr lang="en-US" dirty="0" smtClean="0"/>
              <a:t>Outlawed any trust that operated in restraint of trade</a:t>
            </a:r>
          </a:p>
          <a:p>
            <a:pPr lvl="1"/>
            <a:r>
              <a:rPr lang="en-US" dirty="0" smtClean="0"/>
              <a:t>Often used against labor unions</a:t>
            </a:r>
            <a:endParaRPr lang="en-US" dirty="0"/>
          </a:p>
        </p:txBody>
      </p:sp>
      <p:sp>
        <p:nvSpPr>
          <p:cNvPr id="3" name="Title 2"/>
          <p:cNvSpPr>
            <a:spLocks noGrp="1"/>
          </p:cNvSpPr>
          <p:nvPr>
            <p:ph type="title"/>
          </p:nvPr>
        </p:nvSpPr>
        <p:spPr/>
        <p:txBody>
          <a:bodyPr/>
          <a:lstStyle/>
          <a:p>
            <a:pPr algn="ctr"/>
            <a:r>
              <a:rPr lang="en-US" dirty="0" smtClean="0"/>
              <a:t>Government Regulation</a:t>
            </a:r>
            <a:endParaRPr lang="en-US" dirty="0"/>
          </a:p>
        </p:txBody>
      </p:sp>
      <p:pic>
        <p:nvPicPr>
          <p:cNvPr id="4" name="Picture 3" descr="antitrust.jpg"/>
          <p:cNvPicPr>
            <a:picLocks noChangeAspect="1"/>
          </p:cNvPicPr>
          <p:nvPr/>
        </p:nvPicPr>
        <p:blipFill>
          <a:blip r:embed="rId2" cstate="print"/>
          <a:stretch>
            <a:fillRect/>
          </a:stretch>
        </p:blipFill>
        <p:spPr>
          <a:xfrm>
            <a:off x="5105400" y="2438401"/>
            <a:ext cx="3384550" cy="2389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sp>
        <p:nvSpPr>
          <p:cNvPr id="3" name="Title 2"/>
          <p:cNvSpPr>
            <a:spLocks noGrp="1"/>
          </p:cNvSpPr>
          <p:nvPr>
            <p:ph type="title"/>
          </p:nvPr>
        </p:nvSpPr>
        <p:spPr/>
        <p:txBody>
          <a:bodyPr/>
          <a:lstStyle/>
          <a:p>
            <a:pPr algn="ctr"/>
            <a:r>
              <a:rPr lang="en-US" dirty="0" smtClean="0"/>
              <a:t>Section focus</a:t>
            </a:r>
            <a:endParaRPr lang="en-US" dirty="0"/>
          </a:p>
        </p:txBody>
      </p:sp>
      <p:sp>
        <p:nvSpPr>
          <p:cNvPr id="4" name="Rectangle 3"/>
          <p:cNvSpPr/>
          <p:nvPr/>
        </p:nvSpPr>
        <p:spPr>
          <a:xfrm>
            <a:off x="838200" y="1524000"/>
            <a:ext cx="7848600" cy="3416320"/>
          </a:xfrm>
          <a:prstGeom prst="rect">
            <a:avLst/>
          </a:prstGeom>
        </p:spPr>
        <p:txBody>
          <a:bodyPr wrap="square">
            <a:spAutoFit/>
          </a:bodyPr>
          <a:lstStyle/>
          <a:p>
            <a:r>
              <a:rPr lang="en-US" sz="2400" dirty="0" smtClean="0"/>
              <a:t>How did big business shape the American economy in the late 1800’s 1900’s?</a:t>
            </a:r>
          </a:p>
          <a:p>
            <a:endParaRPr lang="en-US" sz="2400" dirty="0"/>
          </a:p>
          <a:p>
            <a:r>
              <a:rPr lang="en-US" sz="2400" dirty="0" smtClean="0"/>
              <a:t>Big business manipulated markets to maximize profits, formed corporations to avoid losses, created monopolies and cartels, and used vertical integration to control markets and eliminate competitors. These tactics often favored national businesses to the detriment of local, family-owned businesses.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did big business shape the American economy in the late 1800’s 1900’s?</a:t>
            </a:r>
            <a:endParaRPr lang="en-US" dirty="0"/>
          </a:p>
        </p:txBody>
      </p:sp>
      <p:sp>
        <p:nvSpPr>
          <p:cNvPr id="3" name="Title 2"/>
          <p:cNvSpPr>
            <a:spLocks noGrp="1"/>
          </p:cNvSpPr>
          <p:nvPr>
            <p:ph type="title"/>
          </p:nvPr>
        </p:nvSpPr>
        <p:spPr/>
        <p:txBody>
          <a:bodyPr/>
          <a:lstStyle/>
          <a:p>
            <a:pPr algn="ctr"/>
            <a:r>
              <a:rPr lang="en-US" dirty="0" smtClean="0"/>
              <a:t>Section focus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Until mid 1800’s business run by families</a:t>
            </a:r>
          </a:p>
          <a:p>
            <a:pPr lvl="1"/>
            <a:r>
              <a:rPr lang="en-US" dirty="0" smtClean="0"/>
              <a:t>Locally owned</a:t>
            </a:r>
          </a:p>
          <a:p>
            <a:pPr lvl="1"/>
            <a:r>
              <a:rPr lang="en-US" dirty="0" smtClean="0"/>
              <a:t>Railroads provide new access to materials/customers</a:t>
            </a:r>
          </a:p>
          <a:p>
            <a:endParaRPr lang="en-US" dirty="0" smtClean="0"/>
          </a:p>
          <a:p>
            <a:endParaRPr lang="en-US" dirty="0" smtClean="0"/>
          </a:p>
          <a:p>
            <a:r>
              <a:rPr lang="en-US" u="sng" dirty="0" smtClean="0"/>
              <a:t>Corporation</a:t>
            </a:r>
            <a:r>
              <a:rPr lang="en-US" dirty="0" smtClean="0"/>
              <a:t> </a:t>
            </a:r>
          </a:p>
          <a:p>
            <a:pPr lvl="1"/>
            <a:r>
              <a:rPr lang="en-US" dirty="0" smtClean="0"/>
              <a:t>number of people share ownership of a business</a:t>
            </a:r>
          </a:p>
          <a:p>
            <a:pPr lvl="1"/>
            <a:r>
              <a:rPr lang="en-US" dirty="0" smtClean="0"/>
              <a:t>Same rights as an individual</a:t>
            </a:r>
          </a:p>
          <a:p>
            <a:pPr lvl="2"/>
            <a:r>
              <a:rPr lang="en-US" dirty="0" smtClean="0"/>
              <a:t>Buy sell property</a:t>
            </a:r>
          </a:p>
          <a:p>
            <a:pPr lvl="3"/>
            <a:r>
              <a:rPr lang="en-US" dirty="0" smtClean="0"/>
              <a:t>Sue in courts</a:t>
            </a:r>
            <a:endParaRPr lang="en-US" dirty="0"/>
          </a:p>
        </p:txBody>
      </p:sp>
      <p:sp>
        <p:nvSpPr>
          <p:cNvPr id="3" name="Title 2"/>
          <p:cNvSpPr>
            <a:spLocks noGrp="1"/>
          </p:cNvSpPr>
          <p:nvPr>
            <p:ph type="title"/>
          </p:nvPr>
        </p:nvSpPr>
        <p:spPr/>
        <p:txBody>
          <a:bodyPr/>
          <a:lstStyle/>
          <a:p>
            <a:pPr algn="ctr"/>
            <a:r>
              <a:rPr lang="en-US" dirty="0" smtClean="0"/>
              <a:t>Corporation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Maximize profits</a:t>
            </a:r>
          </a:p>
          <a:p>
            <a:endParaRPr lang="en-US" dirty="0" smtClean="0"/>
          </a:p>
          <a:p>
            <a:pPr lvl="1"/>
            <a:r>
              <a:rPr lang="en-US" dirty="0" smtClean="0"/>
              <a:t>Decrease costs of producing goods</a:t>
            </a:r>
          </a:p>
          <a:p>
            <a:pPr lvl="1"/>
            <a:r>
              <a:rPr lang="en-US" dirty="0" smtClean="0"/>
              <a:t>Pay  workers the lowest wage possible</a:t>
            </a:r>
          </a:p>
          <a:p>
            <a:pPr lvl="1"/>
            <a:r>
              <a:rPr lang="en-US" dirty="0" smtClean="0"/>
              <a:t>Use advertising</a:t>
            </a:r>
          </a:p>
          <a:p>
            <a:pPr lvl="1"/>
            <a:endParaRPr lang="en-US" dirty="0"/>
          </a:p>
        </p:txBody>
      </p:sp>
      <p:sp>
        <p:nvSpPr>
          <p:cNvPr id="3" name="Title 2"/>
          <p:cNvSpPr>
            <a:spLocks noGrp="1"/>
          </p:cNvSpPr>
          <p:nvPr>
            <p:ph type="title"/>
          </p:nvPr>
        </p:nvSpPr>
        <p:spPr/>
        <p:txBody>
          <a:bodyPr/>
          <a:lstStyle/>
          <a:p>
            <a:pPr algn="ctr"/>
            <a:r>
              <a:rPr lang="en-US" dirty="0" smtClean="0"/>
              <a:t>corporations</a:t>
            </a:r>
            <a:endParaRPr lang="en-US" dirty="0"/>
          </a:p>
        </p:txBody>
      </p:sp>
      <p:pic>
        <p:nvPicPr>
          <p:cNvPr id="4" name="Picture 3" descr="LincolnQuoteaboutCorporations1864.jpg"/>
          <p:cNvPicPr>
            <a:picLocks noChangeAspect="1"/>
          </p:cNvPicPr>
          <p:nvPr/>
        </p:nvPicPr>
        <p:blipFill>
          <a:blip r:embed="rId2" cstate="print"/>
          <a:stretch>
            <a:fillRect/>
          </a:stretch>
        </p:blipFill>
        <p:spPr>
          <a:xfrm>
            <a:off x="5105400" y="3429000"/>
            <a:ext cx="3530600" cy="29833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Monopoly</a:t>
            </a:r>
            <a:r>
              <a:rPr lang="en-US" dirty="0" smtClean="0"/>
              <a:t> gaining complete control of a product or service .</a:t>
            </a:r>
          </a:p>
          <a:p>
            <a:pPr lvl="1"/>
            <a:r>
              <a:rPr lang="en-US" dirty="0" smtClean="0"/>
              <a:t>No other choice for consumers</a:t>
            </a:r>
          </a:p>
          <a:p>
            <a:endParaRPr lang="en-US" u="sng" dirty="0" smtClean="0"/>
          </a:p>
          <a:p>
            <a:endParaRPr lang="en-US" u="sng" dirty="0" smtClean="0"/>
          </a:p>
          <a:p>
            <a:endParaRPr lang="en-US" u="sng" dirty="0" smtClean="0"/>
          </a:p>
          <a:p>
            <a:endParaRPr lang="en-US" u="sng" dirty="0"/>
          </a:p>
        </p:txBody>
      </p:sp>
      <p:sp>
        <p:nvSpPr>
          <p:cNvPr id="3" name="Title 2"/>
          <p:cNvSpPr>
            <a:spLocks noGrp="1"/>
          </p:cNvSpPr>
          <p:nvPr>
            <p:ph type="title"/>
          </p:nvPr>
        </p:nvSpPr>
        <p:spPr/>
        <p:txBody>
          <a:bodyPr/>
          <a:lstStyle/>
          <a:p>
            <a:pPr algn="ctr"/>
            <a:r>
              <a:rPr lang="en-US" dirty="0" smtClean="0"/>
              <a:t>monopoly</a:t>
            </a:r>
            <a:endParaRPr lang="en-US" dirty="0"/>
          </a:p>
        </p:txBody>
      </p:sp>
      <p:pic>
        <p:nvPicPr>
          <p:cNvPr id="4" name="Picture 3" descr="monopo;ies.gif"/>
          <p:cNvPicPr>
            <a:picLocks noChangeAspect="1"/>
          </p:cNvPicPr>
          <p:nvPr/>
        </p:nvPicPr>
        <p:blipFill>
          <a:blip r:embed="rId2" cstate="print"/>
          <a:stretch>
            <a:fillRect/>
          </a:stretch>
        </p:blipFill>
        <p:spPr>
          <a:xfrm>
            <a:off x="3352800" y="2895600"/>
            <a:ext cx="2971800" cy="3560234"/>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Businesses making the same product agree to limit production in order to keep prices high</a:t>
            </a:r>
            <a:endParaRPr lang="en-US" dirty="0"/>
          </a:p>
        </p:txBody>
      </p:sp>
      <p:sp>
        <p:nvSpPr>
          <p:cNvPr id="3" name="Title 2"/>
          <p:cNvSpPr>
            <a:spLocks noGrp="1"/>
          </p:cNvSpPr>
          <p:nvPr>
            <p:ph type="title"/>
          </p:nvPr>
        </p:nvSpPr>
        <p:spPr/>
        <p:txBody>
          <a:bodyPr/>
          <a:lstStyle/>
          <a:p>
            <a:pPr algn="ctr"/>
            <a:r>
              <a:rPr lang="en-US" dirty="0" smtClean="0"/>
              <a:t>Cartel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Consolidating many firms into one business</a:t>
            </a:r>
          </a:p>
          <a:p>
            <a:pPr lvl="1"/>
            <a:r>
              <a:rPr lang="en-US" dirty="0" smtClean="0"/>
              <a:t>Pg 110 in book</a:t>
            </a:r>
            <a:endParaRPr lang="en-US" dirty="0" smtClean="0"/>
          </a:p>
          <a:p>
            <a:endParaRPr lang="en-US" dirty="0" smtClean="0"/>
          </a:p>
          <a:p>
            <a:endParaRPr lang="en-US" dirty="0" smtClean="0"/>
          </a:p>
          <a:p>
            <a:endParaRPr lang="en-US" dirty="0" smtClean="0"/>
          </a:p>
          <a:p>
            <a:r>
              <a:rPr lang="en-US" dirty="0" smtClean="0"/>
              <a:t>Trust</a:t>
            </a:r>
          </a:p>
          <a:p>
            <a:pPr lvl="1"/>
            <a:r>
              <a:rPr lang="en-US" dirty="0" smtClean="0"/>
              <a:t>Companies assign stock to board of trustees, who combine them into a new organization</a:t>
            </a:r>
          </a:p>
          <a:p>
            <a:endParaRPr lang="en-US" dirty="0" smtClean="0"/>
          </a:p>
          <a:p>
            <a:r>
              <a:rPr lang="en-US" dirty="0" smtClean="0"/>
              <a:t>John Rockefeller</a:t>
            </a:r>
          </a:p>
          <a:p>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Horizontal Integration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Gaining control of the many different businesses that make up all phases of production</a:t>
            </a:r>
          </a:p>
          <a:p>
            <a:pPr lvl="1"/>
            <a:r>
              <a:rPr lang="en-US" dirty="0" smtClean="0"/>
              <a:t>Pg 111 in book</a:t>
            </a:r>
            <a:endParaRPr lang="en-US" dirty="0" smtClean="0"/>
          </a:p>
          <a:p>
            <a:endParaRPr lang="en-US" dirty="0" smtClean="0"/>
          </a:p>
          <a:p>
            <a:r>
              <a:rPr lang="en-US" dirty="0" smtClean="0"/>
              <a:t>Andrew Carnegie</a:t>
            </a:r>
          </a:p>
          <a:p>
            <a:endParaRPr lang="en-US" dirty="0" smtClean="0"/>
          </a:p>
          <a:p>
            <a:pPr>
              <a:buNone/>
            </a:pPr>
            <a:endParaRPr lang="en-US" dirty="0" smtClean="0"/>
          </a:p>
          <a:p>
            <a:endParaRPr lang="en-US" dirty="0" smtClean="0"/>
          </a:p>
          <a:p>
            <a:pPr lvl="1"/>
            <a:endParaRPr lang="en-US" dirty="0"/>
          </a:p>
        </p:txBody>
      </p:sp>
      <p:sp>
        <p:nvSpPr>
          <p:cNvPr id="3" name="Title 2"/>
          <p:cNvSpPr>
            <a:spLocks noGrp="1"/>
          </p:cNvSpPr>
          <p:nvPr>
            <p:ph type="title"/>
          </p:nvPr>
        </p:nvSpPr>
        <p:spPr/>
        <p:txBody>
          <a:bodyPr/>
          <a:lstStyle/>
          <a:p>
            <a:pPr algn="ctr"/>
            <a:r>
              <a:rPr lang="en-US" dirty="0" smtClean="0"/>
              <a:t>Vertical Integration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People begin to feel cheated by monopolies, trusts and cartels</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Robber Barons</a:t>
            </a:r>
            <a:endParaRPr lang="en-US" dirty="0"/>
          </a:p>
        </p:txBody>
      </p:sp>
      <p:pic>
        <p:nvPicPr>
          <p:cNvPr id="4" name="Picture 3" descr="robberbarons1.jpg"/>
          <p:cNvPicPr>
            <a:picLocks noChangeAspect="1"/>
          </p:cNvPicPr>
          <p:nvPr/>
        </p:nvPicPr>
        <p:blipFill>
          <a:blip r:embed="rId2" cstate="print"/>
          <a:stretch>
            <a:fillRect/>
          </a:stretch>
        </p:blipFill>
        <p:spPr>
          <a:xfrm>
            <a:off x="5410200" y="3200400"/>
            <a:ext cx="3124200" cy="2343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102</TotalTime>
  <Words>341</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The Rise of Big business</vt:lpstr>
      <vt:lpstr>Section focus</vt:lpstr>
      <vt:lpstr>Corporation</vt:lpstr>
      <vt:lpstr>corporations</vt:lpstr>
      <vt:lpstr>monopoly</vt:lpstr>
      <vt:lpstr>Cartel</vt:lpstr>
      <vt:lpstr>Horizontal Integration</vt:lpstr>
      <vt:lpstr>Vertical Integration</vt:lpstr>
      <vt:lpstr>Robber Barons</vt:lpstr>
      <vt:lpstr>Captains of Industry</vt:lpstr>
      <vt:lpstr>Social Darwinism</vt:lpstr>
      <vt:lpstr>Government Regulation</vt:lpstr>
      <vt:lpstr>Section focus</vt:lpstr>
    </vt:vector>
  </TitlesOfParts>
  <Company>NAFCS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Big business</dc:title>
  <dc:creator>WRussell</dc:creator>
  <cp:lastModifiedBy>WRussell</cp:lastModifiedBy>
  <cp:revision>9</cp:revision>
  <dcterms:created xsi:type="dcterms:W3CDTF">2012-09-19T12:38:54Z</dcterms:created>
  <dcterms:modified xsi:type="dcterms:W3CDTF">2012-09-19T14:21:49Z</dcterms:modified>
</cp:coreProperties>
</file>