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0" r:id="rId10"/>
    <p:sldId id="264" r:id="rId11"/>
    <p:sldId id="265" r:id="rId12"/>
    <p:sldId id="271"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55EC8F-1996-4835-95B3-36A9BB888F3A}" type="datetimeFigureOut">
              <a:rPr lang="en-US" smtClean="0"/>
              <a:t>12/10/2012</a:t>
            </a:fld>
            <a:endParaRPr lang="en-US"/>
          </a:p>
        </p:txBody>
      </p:sp>
      <p:sp>
        <p:nvSpPr>
          <p:cNvPr id="16" name="Slide Number Placeholder 15"/>
          <p:cNvSpPr>
            <a:spLocks noGrp="1"/>
          </p:cNvSpPr>
          <p:nvPr>
            <p:ph type="sldNum" sz="quarter" idx="11"/>
          </p:nvPr>
        </p:nvSpPr>
        <p:spPr/>
        <p:txBody>
          <a:bodyPr/>
          <a:lstStyle/>
          <a:p>
            <a:fld id="{E1AC1E74-53B6-4BA4-88C1-F6CE8E39ECF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55EC8F-1996-4835-95B3-36A9BB888F3A}"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C1E74-53B6-4BA4-88C1-F6CE8E39EC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55EC8F-1996-4835-95B3-36A9BB888F3A}"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C1E74-53B6-4BA4-88C1-F6CE8E39EC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E55EC8F-1996-4835-95B3-36A9BB888F3A}" type="datetimeFigureOut">
              <a:rPr lang="en-US" smtClean="0"/>
              <a:t>12/10/2012</a:t>
            </a:fld>
            <a:endParaRPr lang="en-US"/>
          </a:p>
        </p:txBody>
      </p:sp>
      <p:sp>
        <p:nvSpPr>
          <p:cNvPr id="15" name="Slide Number Placeholder 14"/>
          <p:cNvSpPr>
            <a:spLocks noGrp="1"/>
          </p:cNvSpPr>
          <p:nvPr>
            <p:ph type="sldNum" sz="quarter" idx="15"/>
          </p:nvPr>
        </p:nvSpPr>
        <p:spPr/>
        <p:txBody>
          <a:bodyPr/>
          <a:lstStyle>
            <a:lvl1pPr algn="ctr">
              <a:defRPr/>
            </a:lvl1pPr>
          </a:lstStyle>
          <a:p>
            <a:fld id="{E1AC1E74-53B6-4BA4-88C1-F6CE8E39ECFB}"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55EC8F-1996-4835-95B3-36A9BB888F3A}"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C1E74-53B6-4BA4-88C1-F6CE8E39ECFB}"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55EC8F-1996-4835-95B3-36A9BB888F3A}" type="datetimeFigureOut">
              <a:rPr lang="en-US" smtClean="0"/>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C1E74-53B6-4BA4-88C1-F6CE8E39ECF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1AC1E74-53B6-4BA4-88C1-F6CE8E39ECFB}"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E55EC8F-1996-4835-95B3-36A9BB888F3A}" type="datetimeFigureOut">
              <a:rPr lang="en-US" smtClean="0"/>
              <a:t>12/10/2012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55EC8F-1996-4835-95B3-36A9BB888F3A}" type="datetimeFigureOut">
              <a:rPr lang="en-US" smtClean="0"/>
              <a:t>12/10/2012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AC1E74-53B6-4BA4-88C1-F6CE8E39ECF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5EC8F-1996-4835-95B3-36A9BB888F3A}" type="datetimeFigureOut">
              <a:rPr lang="en-US" smtClean="0"/>
              <a:t>12/10/2012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AC1E74-53B6-4BA4-88C1-F6CE8E39EC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E55EC8F-1996-4835-95B3-36A9BB888F3A}" type="datetimeFigureOut">
              <a:rPr lang="en-US" smtClean="0"/>
              <a:t>12/10/2012</a:t>
            </a:fld>
            <a:endParaRPr lang="en-US"/>
          </a:p>
        </p:txBody>
      </p:sp>
      <p:sp>
        <p:nvSpPr>
          <p:cNvPr id="9" name="Slide Number Placeholder 8"/>
          <p:cNvSpPr>
            <a:spLocks noGrp="1"/>
          </p:cNvSpPr>
          <p:nvPr>
            <p:ph type="sldNum" sz="quarter" idx="15"/>
          </p:nvPr>
        </p:nvSpPr>
        <p:spPr/>
        <p:txBody>
          <a:bodyPr/>
          <a:lstStyle/>
          <a:p>
            <a:fld id="{E1AC1E74-53B6-4BA4-88C1-F6CE8E39ECFB}"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E55EC8F-1996-4835-95B3-36A9BB888F3A}" type="datetimeFigureOut">
              <a:rPr lang="en-US" smtClean="0"/>
              <a:t>12/10/2012</a:t>
            </a:fld>
            <a:endParaRPr lang="en-US"/>
          </a:p>
        </p:txBody>
      </p:sp>
      <p:sp>
        <p:nvSpPr>
          <p:cNvPr id="9" name="Slide Number Placeholder 8"/>
          <p:cNvSpPr>
            <a:spLocks noGrp="1"/>
          </p:cNvSpPr>
          <p:nvPr>
            <p:ph type="sldNum" sz="quarter" idx="11"/>
          </p:nvPr>
        </p:nvSpPr>
        <p:spPr/>
        <p:txBody>
          <a:bodyPr/>
          <a:lstStyle/>
          <a:p>
            <a:fld id="{E1AC1E74-53B6-4BA4-88C1-F6CE8E39ECF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E55EC8F-1996-4835-95B3-36A9BB888F3A}" type="datetimeFigureOut">
              <a:rPr lang="en-US" smtClean="0"/>
              <a:t>12/10/2012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1AC1E74-53B6-4BA4-88C1-F6CE8E39ECFB}"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United States and Latin America</a:t>
            </a:r>
            <a:endParaRPr lang="en-US" dirty="0"/>
          </a:p>
        </p:txBody>
      </p:sp>
      <p:sp>
        <p:nvSpPr>
          <p:cNvPr id="2" name="Title 1"/>
          <p:cNvSpPr>
            <a:spLocks noGrp="1"/>
          </p:cNvSpPr>
          <p:nvPr>
            <p:ph type="ctrTitle"/>
          </p:nvPr>
        </p:nvSpPr>
        <p:spPr/>
        <p:txBody>
          <a:bodyPr/>
          <a:lstStyle/>
          <a:p>
            <a:r>
              <a:rPr lang="en-US" dirty="0" smtClean="0"/>
              <a:t>Chapter  Section 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35k workers</a:t>
            </a:r>
          </a:p>
          <a:p>
            <a:endParaRPr lang="en-US" dirty="0" smtClean="0"/>
          </a:p>
          <a:p>
            <a:r>
              <a:rPr lang="en-US" dirty="0" smtClean="0"/>
              <a:t>Cuts 8,000 miles off trip from eat coast to west coast</a:t>
            </a:r>
          </a:p>
          <a:p>
            <a:endParaRPr lang="en-US" dirty="0" smtClean="0"/>
          </a:p>
          <a:p>
            <a:endParaRPr lang="en-US" dirty="0" smtClean="0"/>
          </a:p>
          <a:p>
            <a:r>
              <a:rPr lang="en-US" dirty="0" smtClean="0"/>
              <a:t>Malaria</a:t>
            </a:r>
          </a:p>
          <a:p>
            <a:pPr lvl="1"/>
            <a:r>
              <a:rPr lang="en-US" dirty="0" smtClean="0"/>
              <a:t>5000 workers die</a:t>
            </a:r>
          </a:p>
          <a:p>
            <a:pPr lvl="1"/>
            <a:r>
              <a:rPr lang="en-US" dirty="0" smtClean="0"/>
              <a:t>Control by </a:t>
            </a:r>
          </a:p>
          <a:p>
            <a:pPr lvl="2"/>
            <a:r>
              <a:rPr lang="en-US" dirty="0" smtClean="0"/>
              <a:t>Drainage, oiling, mowing,  screening, Quinine</a:t>
            </a:r>
          </a:p>
          <a:p>
            <a:endParaRPr lang="en-US" dirty="0"/>
          </a:p>
        </p:txBody>
      </p:sp>
      <p:sp>
        <p:nvSpPr>
          <p:cNvPr id="3" name="Title 2"/>
          <p:cNvSpPr>
            <a:spLocks noGrp="1"/>
          </p:cNvSpPr>
          <p:nvPr>
            <p:ph type="title"/>
          </p:nvPr>
        </p:nvSpPr>
        <p:spPr/>
        <p:txBody>
          <a:bodyPr/>
          <a:lstStyle/>
          <a:p>
            <a:pPr algn="ctr"/>
            <a:r>
              <a:rPr lang="en-US" dirty="0" smtClean="0"/>
              <a:t>Panama Canal</a:t>
            </a:r>
            <a:endParaRPr lang="en-US" dirty="0"/>
          </a:p>
        </p:txBody>
      </p:sp>
      <p:pic>
        <p:nvPicPr>
          <p:cNvPr id="4" name="Picture 3" descr="mosquito.jpg"/>
          <p:cNvPicPr>
            <a:picLocks noChangeAspect="1"/>
          </p:cNvPicPr>
          <p:nvPr/>
        </p:nvPicPr>
        <p:blipFill>
          <a:blip r:embed="rId2" cstate="print"/>
          <a:stretch>
            <a:fillRect/>
          </a:stretch>
        </p:blipFill>
        <p:spPr>
          <a:xfrm>
            <a:off x="5867400" y="3177026"/>
            <a:ext cx="2619375" cy="1928374"/>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Monroe Doctrine</a:t>
            </a:r>
          </a:p>
          <a:p>
            <a:pPr lvl="1"/>
            <a:r>
              <a:rPr lang="en-US" dirty="0" smtClean="0"/>
              <a:t>Euros out of western hemisphere</a:t>
            </a:r>
          </a:p>
          <a:p>
            <a:pPr lvl="1"/>
            <a:r>
              <a:rPr lang="en-US" dirty="0" smtClean="0"/>
              <a:t>US not interfere with Euro</a:t>
            </a:r>
            <a:endParaRPr lang="en-US" dirty="0" smtClean="0"/>
          </a:p>
          <a:p>
            <a:r>
              <a:rPr lang="en-US" dirty="0" smtClean="0"/>
              <a:t>Euros Loan money to Latin America</a:t>
            </a:r>
          </a:p>
          <a:p>
            <a:pPr lvl="1"/>
            <a:r>
              <a:rPr lang="en-US" dirty="0" smtClean="0"/>
              <a:t>Send armies to force to pay debts</a:t>
            </a:r>
            <a:endParaRPr lang="en-US" dirty="0" smtClean="0"/>
          </a:p>
          <a:p>
            <a:r>
              <a:rPr lang="en-US" dirty="0" smtClean="0"/>
              <a:t>Roosevelt Corollary</a:t>
            </a:r>
          </a:p>
          <a:p>
            <a:pPr lvl="1"/>
            <a:r>
              <a:rPr lang="en-US" dirty="0" smtClean="0"/>
              <a:t>New US policy in Latin America</a:t>
            </a:r>
          </a:p>
          <a:p>
            <a:pPr lvl="1"/>
            <a:r>
              <a:rPr lang="en-US" dirty="0" smtClean="0"/>
              <a:t>“chronic wrongdoing” in </a:t>
            </a:r>
            <a:r>
              <a:rPr lang="en-US" dirty="0" smtClean="0"/>
              <a:t>L</a:t>
            </a:r>
            <a:r>
              <a:rPr lang="en-US" dirty="0" smtClean="0"/>
              <a:t>atin America will cause to assume role of police power in area.</a:t>
            </a:r>
          </a:p>
          <a:p>
            <a:pPr lvl="1"/>
            <a:r>
              <a:rPr lang="en-US" dirty="0" smtClean="0"/>
              <a:t>Don’t try it!</a:t>
            </a:r>
          </a:p>
        </p:txBody>
      </p:sp>
      <p:sp>
        <p:nvSpPr>
          <p:cNvPr id="3" name="Title 2"/>
          <p:cNvSpPr>
            <a:spLocks noGrp="1"/>
          </p:cNvSpPr>
          <p:nvPr>
            <p:ph type="title"/>
          </p:nvPr>
        </p:nvSpPr>
        <p:spPr/>
        <p:txBody>
          <a:bodyPr/>
          <a:lstStyle/>
          <a:p>
            <a:pPr algn="ctr"/>
            <a:r>
              <a:rPr lang="en-US" dirty="0" smtClean="0"/>
              <a:t>Monroe Doctrine Updated</a:t>
            </a:r>
            <a:endParaRPr lang="en-US" dirty="0"/>
          </a:p>
        </p:txBody>
      </p:sp>
      <p:pic>
        <p:nvPicPr>
          <p:cNvPr id="4" name="Picture 3" descr="Roosevelt%20Corollary.jpg"/>
          <p:cNvPicPr>
            <a:picLocks noChangeAspect="1"/>
          </p:cNvPicPr>
          <p:nvPr/>
        </p:nvPicPr>
        <p:blipFill>
          <a:blip r:embed="rId2" cstate="print"/>
          <a:stretch>
            <a:fillRect/>
          </a:stretch>
        </p:blipFill>
        <p:spPr>
          <a:xfrm>
            <a:off x="6096000" y="1613967"/>
            <a:ext cx="2647949" cy="1684446"/>
          </a:xfrm>
          <a:prstGeom prst="rect">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oosevelt%20Corollary.jpg"/>
          <p:cNvPicPr>
            <a:picLocks noGrp="1" noChangeAspect="1"/>
          </p:cNvPicPr>
          <p:nvPr>
            <p:ph idx="1"/>
          </p:nvPr>
        </p:nvPicPr>
        <p:blipFill>
          <a:blip r:embed="rId2" cstate="print"/>
          <a:stretch>
            <a:fillRect/>
          </a:stretch>
        </p:blipFill>
        <p:spPr>
          <a:xfrm>
            <a:off x="381000" y="914400"/>
            <a:ext cx="8383524" cy="5333031"/>
          </a:xfrm>
        </p:spPr>
      </p:pic>
      <p:sp>
        <p:nvSpPr>
          <p:cNvPr id="3" name="Title 2"/>
          <p:cNvSpPr>
            <a:spLocks noGrp="1"/>
          </p:cNvSpPr>
          <p:nvPr>
            <p:ph type="title"/>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William Howard Taft succeeds Roosevelt  (1908)</a:t>
            </a:r>
          </a:p>
          <a:p>
            <a:pPr lvl="1"/>
            <a:r>
              <a:rPr lang="en-US" dirty="0" smtClean="0"/>
              <a:t>Wants to expand trade</a:t>
            </a:r>
          </a:p>
          <a:p>
            <a:pPr lvl="1"/>
            <a:r>
              <a:rPr lang="en-US" dirty="0" smtClean="0"/>
              <a:t>Maintain open door policy</a:t>
            </a:r>
          </a:p>
          <a:p>
            <a:pPr lvl="1"/>
            <a:r>
              <a:rPr lang="en-US" dirty="0" smtClean="0"/>
              <a:t>Ensure </a:t>
            </a:r>
            <a:r>
              <a:rPr lang="en-US" dirty="0" smtClean="0"/>
              <a:t>L</a:t>
            </a:r>
            <a:r>
              <a:rPr lang="en-US" dirty="0" smtClean="0"/>
              <a:t>atin American stability</a:t>
            </a:r>
            <a:endParaRPr lang="en-US" dirty="0" smtClean="0"/>
          </a:p>
          <a:p>
            <a:r>
              <a:rPr lang="en-US" dirty="0" smtClean="0"/>
              <a:t>Dollar diplomacy</a:t>
            </a:r>
          </a:p>
          <a:p>
            <a:pPr lvl="1"/>
            <a:r>
              <a:rPr lang="en-US" dirty="0" smtClean="0"/>
              <a:t>“replace bullets with dollars”</a:t>
            </a:r>
          </a:p>
          <a:p>
            <a:pPr lvl="1"/>
            <a:r>
              <a:rPr lang="en-US" dirty="0" smtClean="0"/>
              <a:t>Americans invest in banks, plantations, mines, oil, railroads, </a:t>
            </a:r>
          </a:p>
          <a:p>
            <a:endParaRPr lang="en-US" dirty="0"/>
          </a:p>
        </p:txBody>
      </p:sp>
      <p:sp>
        <p:nvSpPr>
          <p:cNvPr id="3" name="Title 2"/>
          <p:cNvSpPr>
            <a:spLocks noGrp="1"/>
          </p:cNvSpPr>
          <p:nvPr>
            <p:ph type="title"/>
          </p:nvPr>
        </p:nvSpPr>
        <p:spPr/>
        <p:txBody>
          <a:bodyPr/>
          <a:lstStyle/>
          <a:p>
            <a:pPr algn="ctr"/>
            <a:r>
              <a:rPr lang="en-US" dirty="0" smtClean="0"/>
              <a:t>Dollar Diplomacy</a:t>
            </a:r>
            <a:endParaRPr lang="en-US" dirty="0"/>
          </a:p>
        </p:txBody>
      </p:sp>
      <p:pic>
        <p:nvPicPr>
          <p:cNvPr id="4" name="Picture 3" descr="dollar.jpg"/>
          <p:cNvPicPr>
            <a:picLocks noChangeAspect="1"/>
          </p:cNvPicPr>
          <p:nvPr/>
        </p:nvPicPr>
        <p:blipFill>
          <a:blip r:embed="rId2" cstate="print"/>
          <a:stretch>
            <a:fillRect/>
          </a:stretch>
        </p:blipFill>
        <p:spPr>
          <a:xfrm>
            <a:off x="5257800" y="4572000"/>
            <a:ext cx="2466975" cy="1847850"/>
          </a:xfrm>
          <a:prstGeom prst="rect">
            <a:avLst/>
          </a:prstGeom>
          <a:ln>
            <a:noFill/>
          </a:ln>
          <a:effectLst>
            <a:softEdge rad="112500"/>
          </a:effectLst>
        </p:spPr>
      </p:pic>
      <p:pic>
        <p:nvPicPr>
          <p:cNvPr id="5" name="Picture 4" descr="william-h-taft-laughing.jpg"/>
          <p:cNvPicPr>
            <a:picLocks noChangeAspect="1"/>
          </p:cNvPicPr>
          <p:nvPr/>
        </p:nvPicPr>
        <p:blipFill>
          <a:blip r:embed="rId3" cstate="print"/>
          <a:stretch>
            <a:fillRect/>
          </a:stretch>
        </p:blipFill>
        <p:spPr>
          <a:xfrm>
            <a:off x="6198278" y="2438400"/>
            <a:ext cx="2291672" cy="1560610"/>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Woodrow Wilson (D) wins presidency in 1912</a:t>
            </a:r>
          </a:p>
          <a:p>
            <a:pPr lvl="1"/>
            <a:r>
              <a:rPr lang="en-US" dirty="0" smtClean="0"/>
              <a:t>Former teacher</a:t>
            </a:r>
          </a:p>
          <a:p>
            <a:pPr lvl="1"/>
            <a:r>
              <a:rPr lang="en-US" dirty="0" smtClean="0"/>
              <a:t>Appoints Williams Jennings Bryan Sec. of State</a:t>
            </a:r>
          </a:p>
          <a:p>
            <a:pPr lvl="1"/>
            <a:endParaRPr lang="en-US" dirty="0" smtClean="0"/>
          </a:p>
          <a:p>
            <a:endParaRPr lang="en-US" dirty="0" smtClean="0"/>
          </a:p>
          <a:p>
            <a:r>
              <a:rPr lang="en-US" dirty="0" smtClean="0"/>
              <a:t>Moral Diplomacy</a:t>
            </a:r>
          </a:p>
          <a:p>
            <a:pPr lvl="1"/>
            <a:r>
              <a:rPr lang="en-US" dirty="0" smtClean="0"/>
              <a:t>“US will never seek one additional foot of territory”</a:t>
            </a:r>
          </a:p>
          <a:p>
            <a:pPr lvl="1"/>
            <a:r>
              <a:rPr lang="en-US" dirty="0" smtClean="0"/>
              <a:t>Work to promote “human rights, national integrity, and opportunity”</a:t>
            </a:r>
            <a:endParaRPr lang="en-US" dirty="0"/>
          </a:p>
        </p:txBody>
      </p:sp>
      <p:sp>
        <p:nvSpPr>
          <p:cNvPr id="3" name="Title 2"/>
          <p:cNvSpPr>
            <a:spLocks noGrp="1"/>
          </p:cNvSpPr>
          <p:nvPr>
            <p:ph type="title"/>
          </p:nvPr>
        </p:nvSpPr>
        <p:spPr/>
        <p:txBody>
          <a:bodyPr/>
          <a:lstStyle/>
          <a:p>
            <a:pPr algn="ctr"/>
            <a:r>
              <a:rPr lang="en-US" dirty="0" smtClean="0"/>
              <a:t>Moral diplomacy</a:t>
            </a:r>
            <a:endParaRPr lang="en-US" dirty="0"/>
          </a:p>
        </p:txBody>
      </p:sp>
      <p:pic>
        <p:nvPicPr>
          <p:cNvPr id="4" name="Picture 3" descr="wilson.jpg"/>
          <p:cNvPicPr>
            <a:picLocks noChangeAspect="1"/>
          </p:cNvPicPr>
          <p:nvPr/>
        </p:nvPicPr>
        <p:blipFill>
          <a:blip r:embed="rId2" cstate="print"/>
          <a:stretch>
            <a:fillRect/>
          </a:stretch>
        </p:blipFill>
        <p:spPr>
          <a:xfrm>
            <a:off x="7239000" y="609600"/>
            <a:ext cx="1522740" cy="1771650"/>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Revolution in Mexico</a:t>
            </a:r>
          </a:p>
          <a:p>
            <a:r>
              <a:rPr lang="en-US" dirty="0" smtClean="0"/>
              <a:t>US business interests threatened</a:t>
            </a:r>
          </a:p>
          <a:p>
            <a:r>
              <a:rPr lang="en-US" dirty="0" smtClean="0"/>
              <a:t>US backs reform leaders </a:t>
            </a:r>
          </a:p>
          <a:p>
            <a:pPr lvl="1"/>
            <a:r>
              <a:rPr lang="en-US" dirty="0" smtClean="0"/>
              <a:t>Moral diplomacy</a:t>
            </a:r>
            <a:endParaRPr lang="en-US" dirty="0" smtClean="0"/>
          </a:p>
          <a:p>
            <a:r>
              <a:rPr lang="en-US" dirty="0" err="1" smtClean="0"/>
              <a:t>Pancho</a:t>
            </a:r>
            <a:r>
              <a:rPr lang="en-US" dirty="0" smtClean="0"/>
              <a:t> Villa </a:t>
            </a:r>
          </a:p>
          <a:p>
            <a:pPr lvl="1"/>
            <a:r>
              <a:rPr lang="en-US" dirty="0" smtClean="0"/>
              <a:t>Mexican revolutionary</a:t>
            </a:r>
          </a:p>
          <a:p>
            <a:pPr lvl="1"/>
            <a:r>
              <a:rPr lang="en-US" dirty="0" smtClean="0"/>
              <a:t>Raids town in NEW MEXCIO</a:t>
            </a:r>
          </a:p>
          <a:p>
            <a:pPr lvl="1"/>
            <a:r>
              <a:rPr lang="en-US" dirty="0" smtClean="0"/>
              <a:t>General </a:t>
            </a:r>
            <a:r>
              <a:rPr lang="en-US" dirty="0" smtClean="0"/>
              <a:t>G</a:t>
            </a:r>
            <a:r>
              <a:rPr lang="en-US" dirty="0" smtClean="0"/>
              <a:t>eorge Pershing </a:t>
            </a:r>
          </a:p>
          <a:p>
            <a:pPr lvl="2"/>
            <a:r>
              <a:rPr lang="en-US" dirty="0" smtClean="0"/>
              <a:t>10k men chase into Mexico</a:t>
            </a:r>
          </a:p>
          <a:p>
            <a:pPr lvl="2"/>
            <a:endParaRPr lang="en-US" dirty="0"/>
          </a:p>
        </p:txBody>
      </p:sp>
      <p:sp>
        <p:nvSpPr>
          <p:cNvPr id="3" name="Title 2"/>
          <p:cNvSpPr>
            <a:spLocks noGrp="1"/>
          </p:cNvSpPr>
          <p:nvPr>
            <p:ph type="title"/>
          </p:nvPr>
        </p:nvSpPr>
        <p:spPr/>
        <p:txBody>
          <a:bodyPr/>
          <a:lstStyle/>
          <a:p>
            <a:pPr algn="ctr"/>
            <a:r>
              <a:rPr lang="en-US" dirty="0" smtClean="0"/>
              <a:t>Viva La Mexico!</a:t>
            </a:r>
            <a:endParaRPr lang="en-US" dirty="0"/>
          </a:p>
        </p:txBody>
      </p:sp>
      <p:pic>
        <p:nvPicPr>
          <p:cNvPr id="4" name="Picture 3" descr="mexico-cartoon.gif"/>
          <p:cNvPicPr>
            <a:picLocks noChangeAspect="1"/>
          </p:cNvPicPr>
          <p:nvPr/>
        </p:nvPicPr>
        <p:blipFill>
          <a:blip r:embed="rId2" cstate="print"/>
          <a:stretch>
            <a:fillRect/>
          </a:stretch>
        </p:blipFill>
        <p:spPr>
          <a:xfrm>
            <a:off x="5562600" y="2057400"/>
            <a:ext cx="3295650" cy="3895725"/>
          </a:xfrm>
          <a:prstGeom prst="rect">
            <a:avLst/>
          </a:prstGeom>
          <a:ln>
            <a:noFill/>
          </a:ln>
          <a:effectLst>
            <a:softEdge rad="11250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actions did the United States take to achieve its goals in Latin America</a:t>
            </a:r>
            <a:r>
              <a:rPr lang="en-US" dirty="0" smtClean="0"/>
              <a:t>?</a:t>
            </a:r>
          </a:p>
          <a:p>
            <a:endParaRPr lang="en-US" dirty="0" smtClean="0"/>
          </a:p>
          <a:p>
            <a:pPr lvl="1"/>
            <a:r>
              <a:rPr lang="en-US" dirty="0" smtClean="0"/>
              <a:t>The United States asserted its right to police Latin America in order to prevent European intervention. Its “dollar diplomacy” used economic incentives to assert the US right to trade with Latin American countries.</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Section focus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actions did the United States take to achieve its goals in Latin America?</a:t>
            </a:r>
            <a:endParaRPr lang="en-US" dirty="0"/>
          </a:p>
        </p:txBody>
      </p:sp>
      <p:sp>
        <p:nvSpPr>
          <p:cNvPr id="3" name="Title 2"/>
          <p:cNvSpPr>
            <a:spLocks noGrp="1"/>
          </p:cNvSpPr>
          <p:nvPr>
            <p:ph type="title"/>
          </p:nvPr>
        </p:nvSpPr>
        <p:spPr/>
        <p:txBody>
          <a:bodyPr/>
          <a:lstStyle/>
          <a:p>
            <a:pPr algn="ctr"/>
            <a:r>
              <a:rPr lang="en-US" dirty="0" smtClean="0"/>
              <a:t>Section focus</a:t>
            </a:r>
            <a:endParaRPr lang="en-US" dirty="0"/>
          </a:p>
        </p:txBody>
      </p:sp>
      <p:pic>
        <p:nvPicPr>
          <p:cNvPr id="4" name="Picture 3" descr="latin america.jpg"/>
          <p:cNvPicPr>
            <a:picLocks noChangeAspect="1"/>
          </p:cNvPicPr>
          <p:nvPr/>
        </p:nvPicPr>
        <p:blipFill>
          <a:blip r:embed="rId2" cstate="print"/>
          <a:stretch>
            <a:fillRect/>
          </a:stretch>
        </p:blipFill>
        <p:spPr>
          <a:xfrm>
            <a:off x="4648200" y="2025316"/>
            <a:ext cx="3926898" cy="4546934"/>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 exerts influence more aggressive in Latin America</a:t>
            </a:r>
          </a:p>
          <a:p>
            <a:r>
              <a:rPr lang="en-US" dirty="0" smtClean="0"/>
              <a:t>Leaders viewed it a “sphere of influence” that should exclude other powers</a:t>
            </a:r>
          </a:p>
          <a:p>
            <a:r>
              <a:rPr lang="en-US" dirty="0" smtClean="0"/>
              <a:t>US influence will bring benefits</a:t>
            </a:r>
          </a:p>
          <a:p>
            <a:r>
              <a:rPr lang="en-US" dirty="0" smtClean="0"/>
              <a:t>Will contribute to anti-American hostility </a:t>
            </a:r>
          </a:p>
          <a:p>
            <a:r>
              <a:rPr lang="en-US" dirty="0" smtClean="0"/>
              <a:t>Instability in region</a:t>
            </a:r>
            <a:endParaRPr lang="en-US" dirty="0"/>
          </a:p>
        </p:txBody>
      </p:sp>
      <p:sp>
        <p:nvSpPr>
          <p:cNvPr id="3" name="Title 2"/>
          <p:cNvSpPr>
            <a:spLocks noGrp="1"/>
          </p:cNvSpPr>
          <p:nvPr>
            <p:ph type="title"/>
          </p:nvPr>
        </p:nvSpPr>
        <p:spPr/>
        <p:txBody>
          <a:bodyPr/>
          <a:lstStyle/>
          <a:p>
            <a:pPr algn="ctr"/>
            <a:r>
              <a:rPr lang="en-US" dirty="0" smtClean="0"/>
              <a:t>Why?</a:t>
            </a:r>
            <a:endParaRPr lang="en-US" dirty="0"/>
          </a:p>
        </p:txBody>
      </p:sp>
      <p:pic>
        <p:nvPicPr>
          <p:cNvPr id="4" name="Picture 3" descr="latin america.jpg"/>
          <p:cNvPicPr>
            <a:picLocks noChangeAspect="1"/>
          </p:cNvPicPr>
          <p:nvPr/>
        </p:nvPicPr>
        <p:blipFill>
          <a:blip r:embed="rId2" cstate="print"/>
          <a:stretch>
            <a:fillRect/>
          </a:stretch>
        </p:blipFill>
        <p:spPr>
          <a:xfrm>
            <a:off x="6248400" y="3761874"/>
            <a:ext cx="2295525" cy="265797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 will rule Puerto Rico and Cuba?</a:t>
            </a:r>
          </a:p>
          <a:p>
            <a:pPr lvl="1"/>
            <a:r>
              <a:rPr lang="en-US" dirty="0" smtClean="0"/>
              <a:t>Free after Spanish American War</a:t>
            </a:r>
            <a:endParaRPr lang="en-US" dirty="0" smtClean="0"/>
          </a:p>
          <a:p>
            <a:endParaRPr lang="en-US" dirty="0" smtClean="0"/>
          </a:p>
          <a:p>
            <a:r>
              <a:rPr lang="en-US" dirty="0" smtClean="0"/>
              <a:t>Puerto Rico</a:t>
            </a:r>
          </a:p>
          <a:p>
            <a:pPr lvl="1"/>
            <a:r>
              <a:rPr lang="en-US" dirty="0" smtClean="0"/>
              <a:t>Foraker Act</a:t>
            </a:r>
          </a:p>
          <a:p>
            <a:pPr lvl="2"/>
            <a:r>
              <a:rPr lang="en-US" dirty="0" smtClean="0"/>
              <a:t>Establishes civil government </a:t>
            </a:r>
            <a:endParaRPr lang="en-US" dirty="0" smtClean="0"/>
          </a:p>
          <a:p>
            <a:pPr lvl="1"/>
            <a:r>
              <a:rPr lang="en-US" dirty="0" smtClean="0"/>
              <a:t>Puerto Ricans slowly gain more control over the country</a:t>
            </a:r>
            <a:endParaRPr lang="en-US" dirty="0"/>
          </a:p>
        </p:txBody>
      </p:sp>
      <p:sp>
        <p:nvSpPr>
          <p:cNvPr id="3" name="Title 2"/>
          <p:cNvSpPr>
            <a:spLocks noGrp="1"/>
          </p:cNvSpPr>
          <p:nvPr>
            <p:ph type="title"/>
          </p:nvPr>
        </p:nvSpPr>
        <p:spPr/>
        <p:txBody>
          <a:bodyPr/>
          <a:lstStyle/>
          <a:p>
            <a:pPr algn="ctr"/>
            <a:r>
              <a:rPr lang="en-US" dirty="0" smtClean="0"/>
              <a:t>US policy in Puerto Rico and Cuba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Cuba</a:t>
            </a:r>
          </a:p>
          <a:p>
            <a:pPr lvl="1"/>
            <a:r>
              <a:rPr lang="en-US" dirty="0" smtClean="0"/>
              <a:t>Platt amendment</a:t>
            </a:r>
          </a:p>
          <a:p>
            <a:pPr lvl="2"/>
            <a:r>
              <a:rPr lang="en-US" dirty="0" smtClean="0"/>
              <a:t>Added to </a:t>
            </a:r>
            <a:r>
              <a:rPr lang="en-US" dirty="0" smtClean="0"/>
              <a:t>C</a:t>
            </a:r>
            <a:r>
              <a:rPr lang="en-US" dirty="0" smtClean="0"/>
              <a:t>uban Constitution</a:t>
            </a:r>
          </a:p>
          <a:p>
            <a:pPr lvl="2"/>
            <a:r>
              <a:rPr lang="en-US" dirty="0" smtClean="0"/>
              <a:t>Limits rights of Cubans</a:t>
            </a:r>
          </a:p>
          <a:p>
            <a:pPr lvl="2"/>
            <a:r>
              <a:rPr lang="en-US" dirty="0" smtClean="0"/>
              <a:t>No treaties</a:t>
            </a:r>
          </a:p>
          <a:p>
            <a:pPr lvl="2"/>
            <a:r>
              <a:rPr lang="en-US" dirty="0" smtClean="0"/>
              <a:t>US naval bases</a:t>
            </a:r>
          </a:p>
          <a:p>
            <a:pPr lvl="2"/>
            <a:r>
              <a:rPr lang="en-US" dirty="0" smtClean="0"/>
              <a:t>“right to intervene”</a:t>
            </a:r>
            <a:endParaRPr lang="en-US" dirty="0" smtClean="0"/>
          </a:p>
          <a:p>
            <a:pPr lvl="1"/>
            <a:r>
              <a:rPr lang="en-US" dirty="0" smtClean="0"/>
              <a:t>US doesn’t want Cuba to become base for hostile nations</a:t>
            </a:r>
            <a:endParaRPr lang="en-US" dirty="0"/>
          </a:p>
        </p:txBody>
      </p:sp>
      <p:sp>
        <p:nvSpPr>
          <p:cNvPr id="3" name="Title 2"/>
          <p:cNvSpPr>
            <a:spLocks noGrp="1"/>
          </p:cNvSpPr>
          <p:nvPr>
            <p:ph type="title"/>
          </p:nvPr>
        </p:nvSpPr>
        <p:spPr/>
        <p:txBody>
          <a:bodyPr/>
          <a:lstStyle/>
          <a:p>
            <a:r>
              <a:rPr lang="en-US" dirty="0" smtClean="0"/>
              <a:t>US policy in Puerto Rico and Cuba</a:t>
            </a:r>
            <a:endParaRPr lang="en-US" dirty="0"/>
          </a:p>
        </p:txBody>
      </p:sp>
      <p:pic>
        <p:nvPicPr>
          <p:cNvPr id="4" name="Picture 3" descr="cuba.gif"/>
          <p:cNvPicPr>
            <a:picLocks noChangeAspect="1"/>
          </p:cNvPicPr>
          <p:nvPr/>
        </p:nvPicPr>
        <p:blipFill>
          <a:blip r:embed="rId2" cstate="print"/>
          <a:stretch>
            <a:fillRect/>
          </a:stretch>
        </p:blipFill>
        <p:spPr>
          <a:xfrm>
            <a:off x="5486400" y="1371600"/>
            <a:ext cx="3162300" cy="2735390"/>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Roosevelt believes</a:t>
            </a:r>
          </a:p>
          <a:p>
            <a:pPr lvl="1"/>
            <a:r>
              <a:rPr lang="en-US" dirty="0" smtClean="0"/>
              <a:t>US must “civilize/uplift” weaker nations</a:t>
            </a:r>
          </a:p>
          <a:p>
            <a:pPr lvl="1"/>
            <a:r>
              <a:rPr lang="en-US" dirty="0" smtClean="0"/>
              <a:t>American Elites must accept challenge of international leadership</a:t>
            </a:r>
            <a:endParaRPr lang="en-US" dirty="0" smtClean="0"/>
          </a:p>
          <a:p>
            <a:endParaRPr lang="en-US" dirty="0" smtClean="0"/>
          </a:p>
          <a:p>
            <a:r>
              <a:rPr lang="en-US" dirty="0" smtClean="0"/>
              <a:t>“Big Stick” Diplomacy</a:t>
            </a:r>
          </a:p>
          <a:p>
            <a:pPr lvl="1"/>
            <a:r>
              <a:rPr lang="en-US" dirty="0" smtClean="0"/>
              <a:t>US policy in </a:t>
            </a:r>
            <a:r>
              <a:rPr lang="en-US" dirty="0" smtClean="0"/>
              <a:t>L</a:t>
            </a:r>
            <a:r>
              <a:rPr lang="en-US" dirty="0" smtClean="0"/>
              <a:t>atin America</a:t>
            </a:r>
          </a:p>
          <a:p>
            <a:pPr lvl="1"/>
            <a:r>
              <a:rPr lang="en-US" dirty="0" smtClean="0"/>
              <a:t>“Speak softly, and carry a big stick; you will go far”</a:t>
            </a:r>
          </a:p>
          <a:p>
            <a:pPr lvl="1"/>
            <a:endParaRPr lang="en-US" dirty="0"/>
          </a:p>
        </p:txBody>
      </p:sp>
      <p:sp>
        <p:nvSpPr>
          <p:cNvPr id="3" name="Title 2"/>
          <p:cNvSpPr>
            <a:spLocks noGrp="1"/>
          </p:cNvSpPr>
          <p:nvPr>
            <p:ph type="title"/>
          </p:nvPr>
        </p:nvSpPr>
        <p:spPr/>
        <p:txBody>
          <a:bodyPr/>
          <a:lstStyle/>
          <a:p>
            <a:pPr algn="ctr"/>
            <a:r>
              <a:rPr lang="en-US" dirty="0" smtClean="0"/>
              <a:t>“Big Stick” Diplomacy</a:t>
            </a:r>
            <a:endParaRPr lang="en-US" dirty="0"/>
          </a:p>
        </p:txBody>
      </p:sp>
      <p:pic>
        <p:nvPicPr>
          <p:cNvPr id="4" name="Picture 3" descr="tr_bigstick_cartoon.jpg"/>
          <p:cNvPicPr>
            <a:picLocks noChangeAspect="1"/>
          </p:cNvPicPr>
          <p:nvPr/>
        </p:nvPicPr>
        <p:blipFill>
          <a:blip r:embed="rId2" cstate="print"/>
          <a:stretch>
            <a:fillRect/>
          </a:stretch>
        </p:blipFill>
        <p:spPr>
          <a:xfrm>
            <a:off x="6019800" y="2865120"/>
            <a:ext cx="1981200" cy="1584960"/>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r_bigstick_cartoon.jpg"/>
          <p:cNvPicPr>
            <a:picLocks noGrp="1" noChangeAspect="1"/>
          </p:cNvPicPr>
          <p:nvPr>
            <p:ph idx="1"/>
          </p:nvPr>
        </p:nvPicPr>
        <p:blipFill>
          <a:blip r:embed="rId2" cstate="print"/>
          <a:stretch>
            <a:fillRect/>
          </a:stretch>
        </p:blipFill>
        <p:spPr>
          <a:xfrm>
            <a:off x="533400" y="228600"/>
            <a:ext cx="8286750" cy="6629400"/>
          </a:xfrm>
        </p:spPr>
      </p:pic>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America’s Idea</a:t>
            </a:r>
          </a:p>
          <a:p>
            <a:pPr lvl="1"/>
            <a:r>
              <a:rPr lang="en-US" dirty="0" smtClean="0"/>
              <a:t>France</a:t>
            </a:r>
            <a:endParaRPr lang="en-US" dirty="0" smtClean="0"/>
          </a:p>
          <a:p>
            <a:r>
              <a:rPr lang="en-US" dirty="0" smtClean="0"/>
              <a:t>US buys route for $40 Million</a:t>
            </a:r>
          </a:p>
          <a:p>
            <a:r>
              <a:rPr lang="en-US" dirty="0" smtClean="0"/>
              <a:t>Colombia owns Panama</a:t>
            </a:r>
          </a:p>
          <a:p>
            <a:pPr lvl="1"/>
            <a:r>
              <a:rPr lang="en-US" dirty="0" smtClean="0"/>
              <a:t>Wants more $$$$</a:t>
            </a:r>
          </a:p>
          <a:p>
            <a:pPr lvl="1"/>
            <a:r>
              <a:rPr lang="en-US" dirty="0" smtClean="0"/>
              <a:t>US supports insurrection in Panama</a:t>
            </a:r>
          </a:p>
          <a:p>
            <a:pPr lvl="1"/>
            <a:r>
              <a:rPr lang="en-US" dirty="0" smtClean="0"/>
              <a:t>Panama gets independence</a:t>
            </a:r>
          </a:p>
          <a:p>
            <a:pPr lvl="1"/>
            <a:r>
              <a:rPr lang="en-US" dirty="0" smtClean="0"/>
              <a:t>US buys canal zone for 10 million</a:t>
            </a:r>
          </a:p>
          <a:p>
            <a:pPr lvl="2"/>
            <a:r>
              <a:rPr lang="en-US" dirty="0" smtClean="0"/>
              <a:t>Annual rent  $250k</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Panama Canal</a:t>
            </a:r>
            <a:endParaRPr lang="en-US" dirty="0"/>
          </a:p>
        </p:txBody>
      </p:sp>
      <p:pic>
        <p:nvPicPr>
          <p:cNvPr id="4" name="Picture 3" descr="panama.jpg"/>
          <p:cNvPicPr>
            <a:picLocks noChangeAspect="1"/>
          </p:cNvPicPr>
          <p:nvPr/>
        </p:nvPicPr>
        <p:blipFill>
          <a:blip r:embed="rId2" cstate="print"/>
          <a:stretch>
            <a:fillRect/>
          </a:stretch>
        </p:blipFill>
        <p:spPr>
          <a:xfrm>
            <a:off x="5105400" y="1524000"/>
            <a:ext cx="3657600" cy="1706137"/>
          </a:xfrm>
          <a:prstGeom prst="rect">
            <a:avLst/>
          </a:prstGeom>
          <a:ln>
            <a:noFill/>
          </a:ln>
          <a:effectLst>
            <a:softEdge rad="112500"/>
          </a:effectLst>
        </p:spPr>
      </p:pic>
      <p:pic>
        <p:nvPicPr>
          <p:cNvPr id="5" name="Picture 4" descr="panamacanal01.jpg"/>
          <p:cNvPicPr>
            <a:picLocks noChangeAspect="1"/>
          </p:cNvPicPr>
          <p:nvPr/>
        </p:nvPicPr>
        <p:blipFill>
          <a:blip r:embed="rId3" cstate="print"/>
          <a:stretch>
            <a:fillRect/>
          </a:stretch>
        </p:blipFill>
        <p:spPr>
          <a:xfrm>
            <a:off x="5715000" y="4278810"/>
            <a:ext cx="2819400" cy="2169616"/>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8" name="Content Placeholder 7" descr="panamcanal03.jpg"/>
          <p:cNvPicPr>
            <a:picLocks noGrp="1" noChangeAspect="1"/>
          </p:cNvPicPr>
          <p:nvPr>
            <p:ph idx="1"/>
          </p:nvPr>
        </p:nvPicPr>
        <p:blipFill>
          <a:blip r:embed="rId2" cstate="print"/>
          <a:stretch>
            <a:fillRect/>
          </a:stretch>
        </p:blipFill>
        <p:spPr>
          <a:xfrm>
            <a:off x="457200" y="609600"/>
            <a:ext cx="4011930" cy="2971800"/>
          </a:xfrm>
          <a:prstGeom prst="rect">
            <a:avLst/>
          </a:prstGeom>
          <a:ln>
            <a:noFill/>
          </a:ln>
          <a:effectLst>
            <a:softEdge rad="112500"/>
          </a:effectLst>
        </p:spPr>
      </p:pic>
      <p:pic>
        <p:nvPicPr>
          <p:cNvPr id="9" name="Picture 8" descr="panamcanaldistance.jpg"/>
          <p:cNvPicPr>
            <a:picLocks noChangeAspect="1"/>
          </p:cNvPicPr>
          <p:nvPr/>
        </p:nvPicPr>
        <p:blipFill>
          <a:blip r:embed="rId3" cstate="print"/>
          <a:stretch>
            <a:fillRect/>
          </a:stretch>
        </p:blipFill>
        <p:spPr>
          <a:xfrm>
            <a:off x="4724400" y="533400"/>
            <a:ext cx="3895811" cy="3810000"/>
          </a:xfrm>
          <a:prstGeom prst="rect">
            <a:avLst/>
          </a:prstGeom>
          <a:ln>
            <a:noFill/>
          </a:ln>
          <a:effectLst>
            <a:softEdge rad="112500"/>
          </a:effectLst>
        </p:spPr>
      </p:pic>
      <p:pic>
        <p:nvPicPr>
          <p:cNvPr id="11" name="Picture 10" descr="panamacanal02.jpg"/>
          <p:cNvPicPr>
            <a:picLocks noChangeAspect="1"/>
          </p:cNvPicPr>
          <p:nvPr/>
        </p:nvPicPr>
        <p:blipFill>
          <a:blip r:embed="rId4" cstate="print"/>
          <a:stretch>
            <a:fillRect/>
          </a:stretch>
        </p:blipFill>
        <p:spPr>
          <a:xfrm>
            <a:off x="381000" y="4038600"/>
            <a:ext cx="4876800" cy="2508514"/>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232</TotalTime>
  <Words>488</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Chapter  Section 4</vt:lpstr>
      <vt:lpstr>Section focus</vt:lpstr>
      <vt:lpstr>Why?</vt:lpstr>
      <vt:lpstr>US policy in Puerto Rico and Cuba</vt:lpstr>
      <vt:lpstr>US policy in Puerto Rico and Cuba</vt:lpstr>
      <vt:lpstr>“Big Stick” Diplomacy</vt:lpstr>
      <vt:lpstr>Slide 7</vt:lpstr>
      <vt:lpstr>Panama Canal</vt:lpstr>
      <vt:lpstr>Slide 9</vt:lpstr>
      <vt:lpstr>Panama Canal</vt:lpstr>
      <vt:lpstr>Monroe Doctrine Updated</vt:lpstr>
      <vt:lpstr>Slide 12</vt:lpstr>
      <vt:lpstr>Dollar Diplomacy</vt:lpstr>
      <vt:lpstr>Moral diplomacy</vt:lpstr>
      <vt:lpstr>Viva La Mexico!</vt:lpstr>
      <vt:lpstr>Section focus</vt:lpstr>
    </vt:vector>
  </TitlesOfParts>
  <Company>NAFCS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Section 4</dc:title>
  <dc:creator>WRussell</dc:creator>
  <cp:lastModifiedBy>WRussell</cp:lastModifiedBy>
  <cp:revision>14</cp:revision>
  <dcterms:created xsi:type="dcterms:W3CDTF">2012-12-10T11:58:43Z</dcterms:created>
  <dcterms:modified xsi:type="dcterms:W3CDTF">2012-12-10T15:50:44Z</dcterms:modified>
</cp:coreProperties>
</file>